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10" d="100"/>
          <a:sy n="110" d="100"/>
        </p:scale>
        <p:origin x="2348" y="7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png>
</file>

<file path=ppt/media/image18.jpeg>
</file>

<file path=ppt/media/image19.jpe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4DD90-C3F2-B891-0C70-832FC6E9B6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315443-3E3F-344E-E18D-78F11CBF32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6C1132-A9EC-F997-63FE-1013609F2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797F11-6971-AD0E-875F-3AEE231AB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D14C71-2E88-49C9-4A0C-B2EFD8FC05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621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9F4E8-62D6-D11A-2AFE-17E14F42B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439FC4-4525-E52D-73A3-F0B8E7CE78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DD5272-B384-F476-EC96-090DCA4D9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4AA4AE-DFAC-CE58-704B-0CD126C27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499488-96B9-B8E4-928E-AF0C6656C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419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1B1B6D-05BC-CC6F-9815-02B9A66285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2A3198-CE46-59BD-7706-47B56B4E35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9B333B-F746-C2FC-ADDD-FB7F353B0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611FE9-868F-94A0-8963-6D613CC62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0D2EB-B3D6-FBB5-97AD-FC568825C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717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739CA-6387-C656-1824-8E9AF9011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6E1F1E-CC06-0617-8F1B-BA63DD383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A4671-A4CD-7DEB-135A-1D2D6EA316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E924D-C078-6E31-04A4-6A36009A2B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E2B574-2759-00C6-77FD-0BCDDD2CB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4388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55073-2ACC-5995-DD6E-43E59DFB2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44F17-CB07-A302-D667-81B6121304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986A9-60F7-6121-80AB-A70DF46CD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86B89-66BB-0A49-ED0F-0A078B4AF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DC2123-2283-7287-6B21-64757B7C00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8796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5C211-6569-EC02-5DE3-FB3BF6254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22E0E-8A11-D0C9-358C-FA6FC82382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E3B1F9-8573-0532-B787-EB68D88958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6D13BB-78D0-4DDD-C796-8AC654928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DCB839-E624-3F9A-84FB-AE792AA5B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FB1169-9D96-4A4C-94EF-EFD237EBD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298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F6420-E700-45EF-8057-D8D73304D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FC6767-2E6B-03A0-178C-EFF798F30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C60E04-9B4D-E185-0705-20E2CFDE8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98A3E6-CEB6-C50F-5FA5-4D1378A505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8CACB4-F3A2-69DC-6936-FCEAE6E9B9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ADF2345-649A-CFE0-E3DC-87CBBAE98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326C48-5F6E-1D4B-B6D9-C7BB9771C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06E51E-FA5A-696F-2EFB-7930DB28D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619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183C4-CE4F-92A0-D55A-A1D31A25B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B657B02-0DD0-49BA-87D9-04E31D66C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5682E9-34D3-1C07-7A1E-67995FD9C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6C5964-B184-4747-440A-E0FBCE0D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7159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A6CFB7-7A72-5C64-ED9D-1CB3775EA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4AFCF9-9453-8CE5-89BD-FF47B001B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256A205-DF73-71F1-12B9-3E5DEB6E7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481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E826E-D37E-A371-F70E-36339989F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ADF885-4A92-EA1A-57A1-1B08DE09C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7742EA-66CD-E922-6883-699CFFDA5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890C5D-F667-18F9-7388-0D466EFE3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5ACE67-C6FF-9E37-FC18-ECC4B5DB1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151E70-AAF7-BCB4-3B0F-A4A183D18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644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4639C-F5A7-CD49-5A99-5B19D9EC8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DE68E33-7D9B-0863-C4E8-3261FA67E9D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AFDFD-C04A-7734-CFAF-5215964B6D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D711C4-C55E-1F52-9027-E85122054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191665-28BF-3379-7223-7275B6C7F4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C3D74F-543E-EAC9-9E4A-65D25F262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1225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F03F62-5DD7-BB46-3BB4-F2663B5BD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45157C-9465-C7FB-62EE-0A3F377760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F8E8C-1FC3-E4D1-3311-C2C8F4366C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296EDDA-82C7-4A2C-BF78-648A138C3060}" type="datetimeFigureOut">
              <a:rPr lang="en-US" smtClean="0"/>
              <a:t>5/22/2024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C14AFF-892D-0567-8F5B-04FB8EB2FD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75CBE-A23F-5D93-48BC-FEBD17F6FF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023DECE-BD6A-4B38-8686-66A32ED8E9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880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adafruit.com/product/5300" TargetMode="External"/><Relationship Id="rId13" Type="http://schemas.openxmlformats.org/officeDocument/2006/relationships/image" Target="../media/image6.png"/><Relationship Id="rId3" Type="http://schemas.openxmlformats.org/officeDocument/2006/relationships/image" Target="../media/image2.jpeg"/><Relationship Id="rId7" Type="http://schemas.microsoft.com/office/2007/relationships/hdphoto" Target="../media/hdphoto2.wdp"/><Relationship Id="rId12" Type="http://schemas.openxmlformats.org/officeDocument/2006/relationships/hyperlink" Target="https://www.adafruit.com/product/5000" TargetMode="External"/><Relationship Id="rId17" Type="http://schemas.openxmlformats.org/officeDocument/2006/relationships/hyperlink" Target="https://www.adafruit.com/product/2821" TargetMode="External"/><Relationship Id="rId2" Type="http://schemas.openxmlformats.org/officeDocument/2006/relationships/image" Target="../media/image1.jpeg"/><Relationship Id="rId16" Type="http://schemas.microsoft.com/office/2007/relationships/hdphoto" Target="../media/hdphoto5.wdp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hyperlink" Target="https://www.adafruit.com/product/3405" TargetMode="External"/><Relationship Id="rId5" Type="http://schemas.microsoft.com/office/2007/relationships/hdphoto" Target="../media/hdphoto1.wdp"/><Relationship Id="rId15" Type="http://schemas.openxmlformats.org/officeDocument/2006/relationships/image" Target="../media/image7.png"/><Relationship Id="rId10" Type="http://schemas.microsoft.com/office/2007/relationships/hdphoto" Target="../media/hdphoto3.wdp"/><Relationship Id="rId4" Type="http://schemas.openxmlformats.org/officeDocument/2006/relationships/image" Target="../media/image3.png"/><Relationship Id="rId9" Type="http://schemas.openxmlformats.org/officeDocument/2006/relationships/image" Target="../media/image5.png"/><Relationship Id="rId1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13" Type="http://schemas.microsoft.com/office/2007/relationships/hdphoto" Target="../media/hdphoto1.wdp"/><Relationship Id="rId18" Type="http://schemas.microsoft.com/office/2007/relationships/hdphoto" Target="../media/hdphoto2.wdp"/><Relationship Id="rId3" Type="http://schemas.microsoft.com/office/2007/relationships/hdphoto" Target="../media/hdphoto3.wdp"/><Relationship Id="rId21" Type="http://schemas.openxmlformats.org/officeDocument/2006/relationships/image" Target="../media/image18.jpeg"/><Relationship Id="rId7" Type="http://schemas.openxmlformats.org/officeDocument/2006/relationships/image" Target="../media/image11.jpeg"/><Relationship Id="rId12" Type="http://schemas.openxmlformats.org/officeDocument/2006/relationships/image" Target="../media/image3.png"/><Relationship Id="rId17" Type="http://schemas.openxmlformats.org/officeDocument/2006/relationships/image" Target="../media/image4.png"/><Relationship Id="rId2" Type="http://schemas.openxmlformats.org/officeDocument/2006/relationships/image" Target="../media/image5.png"/><Relationship Id="rId16" Type="http://schemas.openxmlformats.org/officeDocument/2006/relationships/image" Target="../media/image16.jpeg"/><Relationship Id="rId20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11" Type="http://schemas.openxmlformats.org/officeDocument/2006/relationships/image" Target="../media/image15.png"/><Relationship Id="rId5" Type="http://schemas.openxmlformats.org/officeDocument/2006/relationships/image" Target="../media/image9.jpeg"/><Relationship Id="rId15" Type="http://schemas.microsoft.com/office/2007/relationships/hdphoto" Target="../media/hdphoto4.wdp"/><Relationship Id="rId10" Type="http://schemas.openxmlformats.org/officeDocument/2006/relationships/image" Target="../media/image14.jpeg"/><Relationship Id="rId19" Type="http://schemas.openxmlformats.org/officeDocument/2006/relationships/image" Target="../media/image17.png"/><Relationship Id="rId4" Type="http://schemas.openxmlformats.org/officeDocument/2006/relationships/image" Target="../media/image8.jpeg"/><Relationship Id="rId9" Type="http://schemas.openxmlformats.org/officeDocument/2006/relationships/image" Target="../media/image13.jpeg"/><Relationship Id="rId1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13" Type="http://schemas.microsoft.com/office/2007/relationships/hdphoto" Target="../media/hdphoto1.wdp"/><Relationship Id="rId18" Type="http://schemas.microsoft.com/office/2007/relationships/hdphoto" Target="../media/hdphoto2.wdp"/><Relationship Id="rId26" Type="http://schemas.openxmlformats.org/officeDocument/2006/relationships/image" Target="../media/image22.png"/><Relationship Id="rId3" Type="http://schemas.openxmlformats.org/officeDocument/2006/relationships/image" Target="../media/image9.jpeg"/><Relationship Id="rId21" Type="http://schemas.openxmlformats.org/officeDocument/2006/relationships/image" Target="../media/image18.jpeg"/><Relationship Id="rId7" Type="http://schemas.openxmlformats.org/officeDocument/2006/relationships/image" Target="../media/image13.jpeg"/><Relationship Id="rId12" Type="http://schemas.openxmlformats.org/officeDocument/2006/relationships/image" Target="../media/image3.png"/><Relationship Id="rId17" Type="http://schemas.openxmlformats.org/officeDocument/2006/relationships/image" Target="../media/image4.png"/><Relationship Id="rId25" Type="http://schemas.openxmlformats.org/officeDocument/2006/relationships/image" Target="../media/image21.png"/><Relationship Id="rId2" Type="http://schemas.openxmlformats.org/officeDocument/2006/relationships/image" Target="../media/image8.jpeg"/><Relationship Id="rId16" Type="http://schemas.openxmlformats.org/officeDocument/2006/relationships/image" Target="../media/image16.jpeg"/><Relationship Id="rId20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11" Type="http://schemas.microsoft.com/office/2007/relationships/hdphoto" Target="../media/hdphoto3.wdp"/><Relationship Id="rId24" Type="http://schemas.microsoft.com/office/2007/relationships/hdphoto" Target="../media/hdphoto7.wdp"/><Relationship Id="rId5" Type="http://schemas.openxmlformats.org/officeDocument/2006/relationships/image" Target="../media/image11.jpeg"/><Relationship Id="rId15" Type="http://schemas.microsoft.com/office/2007/relationships/hdphoto" Target="../media/hdphoto4.wdp"/><Relationship Id="rId23" Type="http://schemas.openxmlformats.org/officeDocument/2006/relationships/image" Target="../media/image20.png"/><Relationship Id="rId10" Type="http://schemas.openxmlformats.org/officeDocument/2006/relationships/image" Target="../media/image5.png"/><Relationship Id="rId19" Type="http://schemas.openxmlformats.org/officeDocument/2006/relationships/image" Target="../media/image17.png"/><Relationship Id="rId4" Type="http://schemas.openxmlformats.org/officeDocument/2006/relationships/image" Target="../media/image10.jpeg"/><Relationship Id="rId9" Type="http://schemas.openxmlformats.org/officeDocument/2006/relationships/image" Target="../media/image15.png"/><Relationship Id="rId14" Type="http://schemas.openxmlformats.org/officeDocument/2006/relationships/image" Target="../media/image6.png"/><Relationship Id="rId22" Type="http://schemas.openxmlformats.org/officeDocument/2006/relationships/image" Target="../media/image19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13" Type="http://schemas.microsoft.com/office/2007/relationships/hdphoto" Target="../media/hdphoto1.wdp"/><Relationship Id="rId18" Type="http://schemas.microsoft.com/office/2007/relationships/hdphoto" Target="../media/hdphoto2.wdp"/><Relationship Id="rId26" Type="http://schemas.openxmlformats.org/officeDocument/2006/relationships/image" Target="../media/image22.png"/><Relationship Id="rId3" Type="http://schemas.openxmlformats.org/officeDocument/2006/relationships/image" Target="../media/image9.jpeg"/><Relationship Id="rId21" Type="http://schemas.openxmlformats.org/officeDocument/2006/relationships/image" Target="../media/image18.jpeg"/><Relationship Id="rId7" Type="http://schemas.openxmlformats.org/officeDocument/2006/relationships/image" Target="../media/image13.jpeg"/><Relationship Id="rId12" Type="http://schemas.openxmlformats.org/officeDocument/2006/relationships/image" Target="../media/image3.png"/><Relationship Id="rId17" Type="http://schemas.openxmlformats.org/officeDocument/2006/relationships/image" Target="../media/image4.png"/><Relationship Id="rId25" Type="http://schemas.openxmlformats.org/officeDocument/2006/relationships/image" Target="../media/image21.png"/><Relationship Id="rId2" Type="http://schemas.openxmlformats.org/officeDocument/2006/relationships/image" Target="../media/image8.jpeg"/><Relationship Id="rId16" Type="http://schemas.openxmlformats.org/officeDocument/2006/relationships/image" Target="../media/image16.jpeg"/><Relationship Id="rId20" Type="http://schemas.microsoft.com/office/2007/relationships/hdphoto" Target="../media/hdphoto6.wd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11" Type="http://schemas.microsoft.com/office/2007/relationships/hdphoto" Target="../media/hdphoto3.wdp"/><Relationship Id="rId24" Type="http://schemas.microsoft.com/office/2007/relationships/hdphoto" Target="../media/hdphoto7.wdp"/><Relationship Id="rId5" Type="http://schemas.openxmlformats.org/officeDocument/2006/relationships/image" Target="../media/image11.jpeg"/><Relationship Id="rId15" Type="http://schemas.microsoft.com/office/2007/relationships/hdphoto" Target="../media/hdphoto4.wdp"/><Relationship Id="rId23" Type="http://schemas.openxmlformats.org/officeDocument/2006/relationships/image" Target="../media/image20.png"/><Relationship Id="rId10" Type="http://schemas.openxmlformats.org/officeDocument/2006/relationships/image" Target="../media/image5.png"/><Relationship Id="rId19" Type="http://schemas.openxmlformats.org/officeDocument/2006/relationships/image" Target="../media/image17.png"/><Relationship Id="rId4" Type="http://schemas.openxmlformats.org/officeDocument/2006/relationships/image" Target="../media/image10.jpeg"/><Relationship Id="rId9" Type="http://schemas.openxmlformats.org/officeDocument/2006/relationships/image" Target="../media/image15.png"/><Relationship Id="rId14" Type="http://schemas.openxmlformats.org/officeDocument/2006/relationships/image" Target="../media/image6.png"/><Relationship Id="rId22" Type="http://schemas.openxmlformats.org/officeDocument/2006/relationships/image" Target="../media/image1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6.png"/><Relationship Id="rId18" Type="http://schemas.openxmlformats.org/officeDocument/2006/relationships/image" Target="../media/image17.png"/><Relationship Id="rId3" Type="http://schemas.openxmlformats.org/officeDocument/2006/relationships/image" Target="../media/image10.jpeg"/><Relationship Id="rId21" Type="http://schemas.openxmlformats.org/officeDocument/2006/relationships/image" Target="../media/image19.jpeg"/><Relationship Id="rId7" Type="http://schemas.openxmlformats.org/officeDocument/2006/relationships/image" Target="../media/image14.jpeg"/><Relationship Id="rId12" Type="http://schemas.microsoft.com/office/2007/relationships/hdphoto" Target="../media/hdphoto1.wdp"/><Relationship Id="rId17" Type="http://schemas.microsoft.com/office/2007/relationships/hdphoto" Target="../media/hdphoto2.wdp"/><Relationship Id="rId25" Type="http://schemas.openxmlformats.org/officeDocument/2006/relationships/image" Target="../media/image22.png"/><Relationship Id="rId2" Type="http://schemas.openxmlformats.org/officeDocument/2006/relationships/image" Target="../media/image9.jpeg"/><Relationship Id="rId16" Type="http://schemas.openxmlformats.org/officeDocument/2006/relationships/image" Target="../media/image4.png"/><Relationship Id="rId20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eg"/><Relationship Id="rId11" Type="http://schemas.openxmlformats.org/officeDocument/2006/relationships/image" Target="../media/image3.png"/><Relationship Id="rId24" Type="http://schemas.openxmlformats.org/officeDocument/2006/relationships/image" Target="../media/image21.png"/><Relationship Id="rId5" Type="http://schemas.openxmlformats.org/officeDocument/2006/relationships/image" Target="../media/image12.jpeg"/><Relationship Id="rId15" Type="http://schemas.openxmlformats.org/officeDocument/2006/relationships/image" Target="../media/image16.jpeg"/><Relationship Id="rId23" Type="http://schemas.microsoft.com/office/2007/relationships/hdphoto" Target="../media/hdphoto7.wdp"/><Relationship Id="rId10" Type="http://schemas.microsoft.com/office/2007/relationships/hdphoto" Target="../media/hdphoto3.wdp"/><Relationship Id="rId19" Type="http://schemas.microsoft.com/office/2007/relationships/hdphoto" Target="../media/hdphoto6.wdp"/><Relationship Id="rId4" Type="http://schemas.openxmlformats.org/officeDocument/2006/relationships/image" Target="../media/image11.jpeg"/><Relationship Id="rId9" Type="http://schemas.openxmlformats.org/officeDocument/2006/relationships/image" Target="../media/image5.png"/><Relationship Id="rId14" Type="http://schemas.microsoft.com/office/2007/relationships/hdphoto" Target="../media/hdphoto4.wdp"/><Relationship Id="rId22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3405">
            <a:extLst>
              <a:ext uri="{FF2B5EF4-FFF2-40B4-BE49-F238E27FC236}">
                <a16:creationId xmlns:a16="http://schemas.microsoft.com/office/drawing/2014/main" id="{903447AD-0368-6A20-F071-40391F0A0C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42250" y="1583721"/>
            <a:ext cx="3500846" cy="3500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5300">
            <a:extLst>
              <a:ext uri="{FF2B5EF4-FFF2-40B4-BE49-F238E27FC236}">
                <a16:creationId xmlns:a16="http://schemas.microsoft.com/office/drawing/2014/main" id="{E7FE8657-05B0-1565-014B-2E66C3E217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47" t="32464" r="13947" b="33535"/>
          <a:stretch/>
        </p:blipFill>
        <p:spPr bwMode="auto">
          <a:xfrm rot="5400000">
            <a:off x="-3297750" y="1736222"/>
            <a:ext cx="3857649" cy="1751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op view of rectangular microcontroller between two pieces of 16-pin header.">
            <a:extLst>
              <a:ext uri="{FF2B5EF4-FFF2-40B4-BE49-F238E27FC236}">
                <a16:creationId xmlns:a16="http://schemas.microsoft.com/office/drawing/2014/main" id="{BE9DB5FE-53D2-EB2A-AF61-DD318D54F9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3608" y1="32005" x2="54948" y2="31456"/>
                        <a14:foregroundMark x1="54948" y1="31456" x2="78144" y2="31868"/>
                        <a14:foregroundMark x1="81443" y1="67582" x2="37113" y2="66621"/>
                        <a14:foregroundMark x1="37113" y1="66621" x2="44536" y2="67445"/>
                        <a14:foregroundMark x1="44536" y1="67445" x2="59175" y2="66758"/>
                        <a14:foregroundMark x1="59175" y1="66758" x2="80825" y2="68269"/>
                        <a14:foregroundMark x1="84639" y1="66896" x2="34227" y2="69231"/>
                        <a14:foregroundMark x1="41546" y1="69093" x2="50928" y2="69780"/>
                        <a14:foregroundMark x1="50928" y1="69780" x2="75464" y2="69505"/>
                        <a14:foregroundMark x1="75464" y1="69505" x2="81340" y2="69505"/>
                        <a14:foregroundMark x1="81340" y1="69505" x2="84639" y2="65934"/>
                        <a14:foregroundMark x1="84639" y1="66071" x2="81856" y2="70192"/>
                        <a14:foregroundMark x1="80412" y1="31181" x2="20000" y2="32005"/>
                        <a14:foregroundMark x1="20000" y1="32005" x2="19485" y2="65385"/>
                        <a14:foregroundMark x1="25361" y1="31319" x2="34227" y2="31044"/>
                        <a14:foregroundMark x1="34227" y1="31044" x2="41649" y2="31319"/>
                        <a14:foregroundMark x1="24536" y1="31044" x2="21753" y2="31181"/>
                        <a14:foregroundMark x1="18969" y1="34478" x2="19278" y2="44231"/>
                        <a14:foregroundMark x1="82887" y1="30907" x2="19485" y2="31868"/>
                        <a14:foregroundMark x1="19072" y1="65247" x2="23402" y2="70055"/>
                        <a14:foregroundMark x1="21856" y1="69231" x2="20000" y2="67995"/>
                        <a14:foregroundMark x1="19588" y1="67308" x2="21546" y2="703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76" t="30724" b="29718"/>
          <a:stretch/>
        </p:blipFill>
        <p:spPr bwMode="auto">
          <a:xfrm rot="5400000">
            <a:off x="2512362" y="2047056"/>
            <a:ext cx="4303097" cy="157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dafruit ESP32-S2 TFT Feather powered on by a USB- C power source displaying the product tittle in a red, yellow, green, white and blue. ">
            <a:extLst>
              <a:ext uri="{FF2B5EF4-FFF2-40B4-BE49-F238E27FC236}">
                <a16:creationId xmlns:a16="http://schemas.microsoft.com/office/drawing/2014/main" id="{EB3810F2-F44D-57D1-9AFC-BCCE263AFC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753" b="89973" l="22784" r="92062">
                        <a14:foregroundMark x1="29175" y1="38324" x2="28454" y2="45467"/>
                        <a14:foregroundMark x1="28454" y1="45467" x2="30000" y2="56044"/>
                        <a14:foregroundMark x1="30000" y1="56044" x2="42474" y2="66071"/>
                        <a14:foregroundMark x1="42474" y1="66071" x2="72371" y2="64560"/>
                        <a14:foregroundMark x1="72371" y1="64560" x2="85670" y2="65385"/>
                        <a14:foregroundMark x1="85670" y1="65385" x2="85670" y2="31868"/>
                        <a14:foregroundMark x1="85670" y1="31868" x2="33196" y2="32692"/>
                        <a14:foregroundMark x1="85567" y1="66346" x2="30619" y2="65522"/>
                        <a14:foregroundMark x1="30619" y1="65522" x2="27423" y2="59341"/>
                        <a14:foregroundMark x1="27423" y1="59341" x2="26804" y2="37912"/>
                        <a14:foregroundMark x1="26804" y1="37912" x2="25464" y2="63599"/>
                        <a14:foregroundMark x1="25464" y1="63599" x2="31134" y2="59890"/>
                        <a14:foregroundMark x1="31134" y1="59890" x2="31959" y2="40247"/>
                        <a14:foregroundMark x1="31959" y1="40247" x2="36701" y2="34890"/>
                        <a14:foregroundMark x1="36701" y1="34890" x2="39588" y2="44918"/>
                        <a14:foregroundMark x1="39588" y1="44918" x2="38763" y2="56181"/>
                        <a14:foregroundMark x1="38763" y1="56181" x2="37423" y2="60577"/>
                        <a14:foregroundMark x1="79485" y1="30357" x2="25773" y2="31181"/>
                        <a14:foregroundMark x1="25773" y1="31181" x2="28144" y2="37363"/>
                        <a14:foregroundMark x1="28144" y1="37363" x2="32887" y2="34341"/>
                        <a14:foregroundMark x1="32887" y1="34341" x2="29278" y2="31593"/>
                        <a14:foregroundMark x1="26495" y1="31044" x2="23299" y2="36264"/>
                        <a14:foregroundMark x1="24787" y1="65073" x2="26464" y2="65803"/>
                        <a14:foregroundMark x1="29833" y1="66738" x2="52577" y2="66346"/>
                        <a14:foregroundMark x1="52577" y1="66346" x2="81649" y2="66896"/>
                        <a14:foregroundMark x1="81031" y1="67857" x2="29360" y2="67726"/>
                        <a14:foregroundMark x1="23740" y1="65415" x2="25910" y2="66962"/>
                        <a14:foregroundMark x1="25773" y1="67250" x2="23877" y2="65370"/>
                        <a14:foregroundMark x1="23987" y1="65334" x2="25744" y2="67309"/>
                        <a14:foregroundMark x1="23814" y1="33654" x2="24433" y2="31044"/>
                        <a14:foregroundMark x1="26082" y1="30632" x2="24433" y2="31044"/>
                        <a14:foregroundMark x1="69381" y1="29945" x2="84021" y2="30082"/>
                        <a14:foregroundMark x1="23351" y1="65542" x2="25535" y2="67749"/>
                        <a14:foregroundMark x1="25604" y1="67603" x2="23967" y2="65341"/>
                        <a14:foregroundMark x1="25670" y1="67857" x2="28557" y2="67857"/>
                        <a14:backgroundMark x1="22577" y1="63462" x2="22990" y2="65659"/>
                        <a14:backgroundMark x1="28228" y1="68544" x2="28969" y2="68544"/>
                        <a14:backgroundMark x1="25155" y1="68544" x2="25342" y2="68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315" t="30075" r="13450" b="32203"/>
          <a:stretch/>
        </p:blipFill>
        <p:spPr bwMode="auto">
          <a:xfrm rot="5400000">
            <a:off x="-3517723" y="5872591"/>
            <a:ext cx="3634452" cy="15772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7E65849-0A84-02B8-7FF0-5E578706DB6D}"/>
              </a:ext>
            </a:extLst>
          </p:cNvPr>
          <p:cNvSpPr txBox="1"/>
          <p:nvPr/>
        </p:nvSpPr>
        <p:spPr>
          <a:xfrm>
            <a:off x="-2549876" y="8597483"/>
            <a:ext cx="24900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8"/>
              </a:rPr>
              <a:t>Adafruit ESP32-S2 TFT</a:t>
            </a:r>
            <a:endParaRPr lang="en-US" dirty="0"/>
          </a:p>
          <a:p>
            <a:r>
              <a:rPr lang="en-US" dirty="0"/>
              <a:t>$24.94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C6BBF92C-3F1E-9ABA-D13C-41D97F1D0C16}"/>
              </a:ext>
            </a:extLst>
          </p:cNvPr>
          <p:cNvGrpSpPr/>
          <p:nvPr/>
        </p:nvGrpSpPr>
        <p:grpSpPr>
          <a:xfrm>
            <a:off x="5692094" y="84432"/>
            <a:ext cx="3464270" cy="4615819"/>
            <a:chOff x="6664670" y="509827"/>
            <a:chExt cx="3871732" cy="5158724"/>
          </a:xfrm>
        </p:grpSpPr>
        <p:pic>
          <p:nvPicPr>
            <p:cNvPr id="1034" name="Picture 10" descr="Top view of rectangular microcontroller.">
              <a:extLst>
                <a:ext uri="{FF2B5EF4-FFF2-40B4-BE49-F238E27FC236}">
                  <a16:creationId xmlns:a16="http://schemas.microsoft.com/office/drawing/2014/main" id="{F43459D0-F4CD-0B15-0E8B-BDB8B930D3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BEBA8EAE-BF5A-486C-A8C5-ECC9F3942E4B}">
                  <a14:imgProps xmlns:a14="http://schemas.microsoft.com/office/drawing/2010/main">
                    <a14:imgLayer r:embed="rId10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340000">
              <a:off x="6021174" y="1153323"/>
              <a:ext cx="5158724" cy="38717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BB7DE1E-A5ED-C518-6220-9209DEEBA820}"/>
                </a:ext>
              </a:extLst>
            </p:cNvPr>
            <p:cNvSpPr/>
            <p:nvPr/>
          </p:nvSpPr>
          <p:spPr>
            <a:xfrm>
              <a:off x="6881149" y="729205"/>
              <a:ext cx="816016" cy="45893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7DCAC0EB-B9FC-77F0-652D-B6055B1E0ED3}"/>
              </a:ext>
            </a:extLst>
          </p:cNvPr>
          <p:cNvSpPr txBox="1"/>
          <p:nvPr/>
        </p:nvSpPr>
        <p:spPr>
          <a:xfrm>
            <a:off x="3480575" y="4582886"/>
            <a:ext cx="2848889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egoe Condensed" panose="020B0606040200020203" pitchFamily="34" charset="0"/>
              </a:rPr>
              <a:t>Adafruit ESP32 </a:t>
            </a:r>
            <a:r>
              <a:rPr lang="en-US" dirty="0">
                <a:latin typeface="Segoe Condensed" panose="020B0606040200020203" pitchFamily="34" charset="0"/>
              </a:rPr>
              <a:t>| $19.95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240 MHz dual core </a:t>
            </a:r>
            <a:r>
              <a:rPr lang="en-US" sz="1400" dirty="0" err="1">
                <a:latin typeface="Segoe Condensed" panose="020B0606040200020203" pitchFamily="34" charset="0"/>
              </a:rPr>
              <a:t>Tensilica</a:t>
            </a:r>
            <a:r>
              <a:rPr lang="en-US" sz="1400" dirty="0">
                <a:latin typeface="Segoe Condensed" panose="020B0606040200020203" pitchFamily="34" charset="0"/>
              </a:rPr>
              <a:t> LX6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802.11b/g/n </a:t>
            </a:r>
            <a:r>
              <a:rPr lang="en-US" sz="1400" dirty="0" err="1">
                <a:latin typeface="Segoe Condensed" panose="020B0606040200020203" pitchFamily="34" charset="0"/>
              </a:rPr>
              <a:t>WiFi</a:t>
            </a:r>
            <a:endParaRPr lang="en-US" sz="1400" dirty="0">
              <a:latin typeface="Segoe Condensed" panose="020B0606040200020203" pitchFamily="34" charset="0"/>
            </a:endParaRPr>
          </a:p>
          <a:p>
            <a:r>
              <a:rPr lang="en-US" sz="1400" dirty="0">
                <a:latin typeface="Segoe Condensed" panose="020B0606040200020203" pitchFamily="34" charset="0"/>
              </a:rPr>
              <a:t>Bluetooth (Classic/BLE)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4MB Flash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520KB SRAM</a:t>
            </a:r>
          </a:p>
          <a:p>
            <a:r>
              <a:rPr lang="en-US" sz="1400" dirty="0">
                <a:latin typeface="Segoe Condensed" panose="020B0606040200020203" pitchFamily="34" charset="0"/>
                <a:hlinkClick r:id="rId11"/>
              </a:rPr>
              <a:t>https://www.adafruit.com/product/3405</a:t>
            </a:r>
            <a:r>
              <a:rPr lang="en-US" sz="1400" dirty="0">
                <a:latin typeface="Segoe Condensed" panose="020B0606040200020203" pitchFamily="34" charset="0"/>
              </a:rPr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50E3DE-684A-7CE1-4CF7-3C3E36E79432}"/>
              </a:ext>
            </a:extLst>
          </p:cNvPr>
          <p:cNvSpPr txBox="1"/>
          <p:nvPr/>
        </p:nvSpPr>
        <p:spPr>
          <a:xfrm>
            <a:off x="6481710" y="4220197"/>
            <a:ext cx="2848889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egoe Condensed" panose="020B0606040200020203" pitchFamily="34" charset="0"/>
              </a:rPr>
              <a:t>Adafruit ESP32-S2 </a:t>
            </a:r>
            <a:r>
              <a:rPr lang="en-US" dirty="0">
                <a:latin typeface="Segoe Condensed" panose="020B0606040200020203" pitchFamily="34" charset="0"/>
              </a:rPr>
              <a:t>| $17.50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240 MHz single core </a:t>
            </a:r>
            <a:r>
              <a:rPr lang="en-US" sz="1400" dirty="0" err="1">
                <a:latin typeface="Segoe Condensed" panose="020B0606040200020203" pitchFamily="34" charset="0"/>
              </a:rPr>
              <a:t>Tensilica</a:t>
            </a:r>
            <a:r>
              <a:rPr lang="en-US" sz="1400" dirty="0">
                <a:latin typeface="Segoe Condensed" panose="020B0606040200020203" pitchFamily="34" charset="0"/>
              </a:rPr>
              <a:t> LX7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802.11b/g/n </a:t>
            </a:r>
            <a:r>
              <a:rPr lang="en-US" sz="1400" dirty="0" err="1">
                <a:latin typeface="Segoe Condensed" panose="020B0606040200020203" pitchFamily="34" charset="0"/>
              </a:rPr>
              <a:t>WiFi</a:t>
            </a:r>
            <a:endParaRPr lang="en-US" sz="1400" dirty="0">
              <a:latin typeface="Segoe Condensed" panose="020B0606040200020203" pitchFamily="34" charset="0"/>
            </a:endParaRPr>
          </a:p>
          <a:p>
            <a:r>
              <a:rPr lang="en-US" sz="1400" dirty="0">
                <a:latin typeface="Segoe Condensed" panose="020B0606040200020203" pitchFamily="34" charset="0"/>
              </a:rPr>
              <a:t>No Bluetooth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4MB Flash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2MB PSRAM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Native USB</a:t>
            </a:r>
          </a:p>
          <a:p>
            <a:r>
              <a:rPr lang="en-US" sz="1400" dirty="0">
                <a:latin typeface="Segoe Condensed" panose="020B0606040200020203" pitchFamily="34" charset="0"/>
                <a:hlinkClick r:id="rId12"/>
              </a:rPr>
              <a:t>https://www.adafruit.com/product/5000</a:t>
            </a:r>
            <a:r>
              <a:rPr lang="en-US" sz="1400" dirty="0">
                <a:latin typeface="Segoe Condensed" panose="020B0606040200020203" pitchFamily="34" charset="0"/>
              </a:rPr>
              <a:t> </a:t>
            </a:r>
          </a:p>
        </p:txBody>
      </p:sp>
      <p:pic>
        <p:nvPicPr>
          <p:cNvPr id="1036" name="Picture 12" descr="Top shot Adafruit ESP32-S3 Feather with 4MB Flash 2MB PSRAM">
            <a:extLst>
              <a:ext uri="{FF2B5EF4-FFF2-40B4-BE49-F238E27FC236}">
                <a16:creationId xmlns:a16="http://schemas.microsoft.com/office/drawing/2014/main" id="{83C3DCF8-A19A-10B6-8E65-FB2F035B73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ackgroundRemoval t="9753" b="89973" l="8454" r="90000">
                        <a14:foregroundMark x1="9588" y1="44231" x2="10309" y2="53297"/>
                        <a14:foregroundMark x1="10309" y1="53297" x2="9072" y2="55907"/>
                        <a14:foregroundMark x1="87320" y1="36401" x2="87423" y2="64835"/>
                        <a14:foregroundMark x1="87423" y1="64835" x2="82062" y2="52610"/>
                        <a14:foregroundMark x1="82062" y1="52610" x2="81237" y2="39698"/>
                        <a14:foregroundMark x1="81237" y1="39698" x2="84639" y2="58379"/>
                        <a14:foregroundMark x1="84639" y1="58379" x2="83299" y2="66484"/>
                        <a14:foregroundMark x1="83299" y1="66484" x2="88557" y2="61126"/>
                        <a14:foregroundMark x1="88557" y1="61126" x2="87629" y2="42857"/>
                        <a14:foregroundMark x1="87629" y1="42857" x2="80103" y2="49588"/>
                        <a14:foregroundMark x1="80103" y1="49588" x2="77320" y2="70192"/>
                        <a14:foregroundMark x1="77320" y1="70192" x2="87010" y2="74725"/>
                        <a14:foregroundMark x1="9175" y1="43407" x2="11443" y2="43407"/>
                        <a14:foregroundMark x1="10619" y1="43407" x2="8557" y2="50275"/>
                        <a14:foregroundMark x1="8557" y1="50275" x2="8454" y2="608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64" t="28069" r="9803" b="24727"/>
          <a:stretch/>
        </p:blipFill>
        <p:spPr bwMode="auto">
          <a:xfrm rot="5400000">
            <a:off x="8210758" y="1559421"/>
            <a:ext cx="3720991" cy="1610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2C81505-9483-0838-4415-0289DE4B8801}"/>
              </a:ext>
            </a:extLst>
          </p:cNvPr>
          <p:cNvSpPr txBox="1"/>
          <p:nvPr/>
        </p:nvSpPr>
        <p:spPr>
          <a:xfrm>
            <a:off x="9083425" y="4258008"/>
            <a:ext cx="2848889" cy="18774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egoe Condensed" panose="020B0606040200020203" pitchFamily="34" charset="0"/>
              </a:rPr>
              <a:t>Adafruit ESP32-S3 </a:t>
            </a:r>
            <a:r>
              <a:rPr lang="en-US" dirty="0">
                <a:latin typeface="Segoe Condensed" panose="020B0606040200020203" pitchFamily="34" charset="0"/>
              </a:rPr>
              <a:t>| $17.50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240 MHz dual core </a:t>
            </a:r>
            <a:r>
              <a:rPr lang="en-US" sz="1400" dirty="0" err="1">
                <a:latin typeface="Segoe Condensed" panose="020B0606040200020203" pitchFamily="34" charset="0"/>
              </a:rPr>
              <a:t>Tensilica</a:t>
            </a:r>
            <a:r>
              <a:rPr lang="en-US" sz="1400" dirty="0">
                <a:latin typeface="Segoe Condensed" panose="020B0606040200020203" pitchFamily="34" charset="0"/>
              </a:rPr>
              <a:t> LX7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802.11b/g/n </a:t>
            </a:r>
            <a:r>
              <a:rPr lang="en-US" sz="1400" dirty="0" err="1">
                <a:latin typeface="Segoe Condensed" panose="020B0606040200020203" pitchFamily="34" charset="0"/>
              </a:rPr>
              <a:t>WiFi</a:t>
            </a:r>
            <a:endParaRPr lang="en-US" sz="1400" dirty="0">
              <a:latin typeface="Segoe Condensed" panose="020B0606040200020203" pitchFamily="34" charset="0"/>
            </a:endParaRPr>
          </a:p>
          <a:p>
            <a:r>
              <a:rPr lang="en-US" sz="1400" dirty="0">
                <a:latin typeface="Segoe Condensed" panose="020B0606040200020203" pitchFamily="34" charset="0"/>
              </a:rPr>
              <a:t>Bluetooth (Classic/BLE)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4MB Flash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2MB PSRAM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Native USB</a:t>
            </a:r>
          </a:p>
          <a:p>
            <a:r>
              <a:rPr lang="en-US" sz="1400" dirty="0">
                <a:latin typeface="Segoe Condensed" panose="020B0606040200020203" pitchFamily="34" charset="0"/>
                <a:hlinkClick r:id="rId12"/>
              </a:rPr>
              <a:t>https://www.adafruit.com/product/5000</a:t>
            </a:r>
            <a:r>
              <a:rPr lang="en-US" sz="1400" dirty="0">
                <a:latin typeface="Segoe Condensed" panose="020B0606040200020203" pitchFamily="34" charset="0"/>
              </a:rPr>
              <a:t> </a:t>
            </a:r>
          </a:p>
        </p:txBody>
      </p:sp>
      <p:pic>
        <p:nvPicPr>
          <p:cNvPr id="1038" name="Picture 14" descr="Top view of rectangular microcontroller.">
            <a:extLst>
              <a:ext uri="{FF2B5EF4-FFF2-40B4-BE49-F238E27FC236}">
                <a16:creationId xmlns:a16="http://schemas.microsoft.com/office/drawing/2014/main" id="{24E9FF35-5F93-88E0-AB98-6373BFF8A0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BEBA8EAE-BF5A-486C-A8C5-ECC9F3942E4B}">
                <a14:imgProps xmlns:a14="http://schemas.microsoft.com/office/drawing/2010/main">
                  <a14:imgLayer r:embed="rId16">
                    <a14:imgEffect>
                      <a14:backgroundRemoval t="9753" b="89973" l="7320" r="91031">
                        <a14:foregroundMark x1="18041" y1="28709" x2="12062" y2="31731"/>
                        <a14:foregroundMark x1="12062" y1="31731" x2="9072" y2="49588"/>
                        <a14:foregroundMark x1="9072" y1="49588" x2="11753" y2="72390"/>
                        <a14:foregroundMark x1="11753" y1="72390" x2="84742" y2="76236"/>
                        <a14:foregroundMark x1="84742" y1="76236" x2="90722" y2="67445"/>
                        <a14:foregroundMark x1="90722" y1="67445" x2="90206" y2="34478"/>
                        <a14:foregroundMark x1="90206" y1="34478" x2="84948" y2="28434"/>
                        <a14:foregroundMark x1="84948" y1="28434" x2="22577" y2="27473"/>
                        <a14:foregroundMark x1="22577" y1="27473" x2="18144" y2="37088"/>
                        <a14:foregroundMark x1="18144" y1="37088" x2="83196" y2="41071"/>
                        <a14:foregroundMark x1="83196" y1="41071" x2="86598" y2="48489"/>
                        <a14:foregroundMark x1="86598" y1="48489" x2="82990" y2="64286"/>
                        <a14:foregroundMark x1="82990" y1="64286" x2="21134" y2="71016"/>
                        <a14:foregroundMark x1="10412" y1="33791" x2="9278" y2="44505"/>
                        <a14:foregroundMark x1="10412" y1="62500" x2="10254" y2="64433"/>
                        <a14:foregroundMark x1="10451" y1="70248" x2="26598" y2="75000"/>
                        <a14:foregroundMark x1="26598" y1="75000" x2="86701" y2="76648"/>
                        <a14:foregroundMark x1="86701" y1="76648" x2="90515" y2="69505"/>
                        <a14:foregroundMark x1="90515" y1="69505" x2="91237" y2="33654"/>
                        <a14:foregroundMark x1="90722" y1="73214" x2="85979" y2="76511"/>
                        <a14:foregroundMark x1="85979" y1="76511" x2="12680" y2="74863"/>
                        <a14:foregroundMark x1="12680" y1="74863" x2="18041" y2="75687"/>
                        <a14:foregroundMark x1="18041" y1="75687" x2="33918" y2="75000"/>
                        <a14:foregroundMark x1="33918" y1="75000" x2="41031" y2="75137"/>
                        <a14:foregroundMark x1="16495" y1="74588" x2="8866" y2="72115"/>
                        <a14:foregroundMark x1="10379" y1="72168" x2="15258" y2="76374"/>
                        <a14:foregroundMark x1="15258" y1="76374" x2="20103" y2="76374"/>
                        <a14:foregroundMark x1="9897" y1="72527" x2="14845" y2="76786"/>
                        <a14:foregroundMark x1="14845" y1="76786" x2="15979" y2="76648"/>
                        <a14:foregroundMark x1="14845" y1="76374" x2="10372" y2="72361"/>
                        <a14:foregroundMark x1="9548" y1="64386" x2="9588" y2="59890"/>
                        <a14:foregroundMark x1="15876" y1="27335" x2="10103" y2="28022"/>
                        <a14:foregroundMark x1="9622" y1="33580" x2="9485" y2="35165"/>
                        <a14:foregroundMark x1="10103" y1="28022" x2="9897" y2="30399"/>
                        <a14:foregroundMark x1="10624" y1="30357" x2="11340" y2="27335"/>
                        <a14:foregroundMark x1="9485" y1="35165" x2="9864" y2="33566"/>
                        <a14:foregroundMark x1="11340" y1="27335" x2="13814" y2="27335"/>
                        <a14:foregroundMark x1="9485" y1="39973" x2="9392" y2="33594"/>
                        <a14:foregroundMark x1="10075" y1="30388" x2="10825" y2="27747"/>
                        <a14:foregroundMark x1="9027" y1="33615" x2="8763" y2="34478"/>
                        <a14:foregroundMark x1="10825" y1="27747" x2="10015" y2="30392"/>
                        <a14:foregroundMark x1="8763" y1="34478" x2="8866" y2="34615"/>
                        <a14:foregroundMark x1="9543" y1="30419" x2="9454" y2="30845"/>
                        <a14:foregroundMark x1="9794" y1="28846" x2="10412" y2="27747"/>
                        <a14:foregroundMark x1="8763" y1="41758" x2="8763" y2="64334"/>
                        <a14:foregroundMark x1="10382" y1="72094" x2="11959" y2="75687"/>
                        <a14:foregroundMark x1="11959" y1="75687" x2="9815" y2="72666"/>
                        <a14:foregroundMark x1="8395" y1="64310" x2="8454" y2="55907"/>
                        <a14:foregroundMark x1="8454" y1="53434" x2="8386" y2="64309"/>
                        <a14:foregroundMark x1="10009" y1="72679" x2="12062" y2="76099"/>
                        <a14:foregroundMark x1="12062" y1="76099" x2="12577" y2="76099"/>
                        <a14:foregroundMark x1="12474" y1="76374" x2="8398" y2="72572"/>
                        <a14:foregroundMark x1="10103" y1="64286" x2="10412" y2="71429"/>
                        <a14:foregroundMark x1="9588" y1="67308" x2="9691" y2="72802"/>
                        <a14:foregroundMark x1="9072" y1="67995" x2="9588" y2="72115"/>
                        <a14:foregroundMark x1="8969" y1="69780" x2="9072" y2="72802"/>
                        <a14:foregroundMark x1="12990" y1="25549" x2="8763" y2="42170"/>
                        <a14:foregroundMark x1="8763" y1="42170" x2="8866" y2="30632"/>
                        <a14:foregroundMark x1="8866" y1="30632" x2="11753" y2="27060"/>
                        <a14:foregroundMark x1="13196" y1="27198" x2="9175" y2="37088"/>
                        <a14:foregroundMark x1="9175" y1="37088" x2="10000" y2="28571"/>
                        <a14:foregroundMark x1="10000" y1="28571" x2="14845" y2="27198"/>
                        <a14:foregroundMark x1="90722" y1="70192" x2="87113" y2="78022"/>
                        <a14:backgroundMark x1="8247" y1="30495" x2="8293" y2="31904"/>
                        <a14:backgroundMark x1="8351" y1="30769" x2="9215" y2="29473"/>
                        <a14:backgroundMark x1="8041" y1="64286" x2="7926" y2="6736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451" t="26920" b="23460"/>
          <a:stretch/>
        </p:blipFill>
        <p:spPr bwMode="auto">
          <a:xfrm rot="5400000">
            <a:off x="-124062" y="1848959"/>
            <a:ext cx="3931326" cy="1599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CB245FD-26E4-D241-2601-934AD3A1114B}"/>
              </a:ext>
            </a:extLst>
          </p:cNvPr>
          <p:cNvSpPr txBox="1"/>
          <p:nvPr/>
        </p:nvSpPr>
        <p:spPr>
          <a:xfrm>
            <a:off x="479440" y="4732867"/>
            <a:ext cx="2848889" cy="16619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Segoe Condensed" panose="020B0606040200020203" pitchFamily="34" charset="0"/>
              </a:rPr>
              <a:t>Adafruit ESP8266 </a:t>
            </a:r>
            <a:r>
              <a:rPr lang="en-US" dirty="0">
                <a:latin typeface="Segoe Condensed" panose="020B0606040200020203" pitchFamily="34" charset="0"/>
              </a:rPr>
              <a:t>| $14.95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80 MHz </a:t>
            </a:r>
            <a:r>
              <a:rPr lang="en-US" sz="1400" dirty="0" err="1">
                <a:latin typeface="Segoe Condensed" panose="020B0606040200020203" pitchFamily="34" charset="0"/>
              </a:rPr>
              <a:t>Tensilica</a:t>
            </a:r>
            <a:r>
              <a:rPr lang="en-US" sz="1400" dirty="0">
                <a:latin typeface="Segoe Condensed" panose="020B0606040200020203" pitchFamily="34" charset="0"/>
              </a:rPr>
              <a:t> L106</a:t>
            </a:r>
          </a:p>
          <a:p>
            <a:r>
              <a:rPr lang="en-US" sz="1400" dirty="0" err="1">
                <a:latin typeface="Segoe Condensed" panose="020B0606040200020203" pitchFamily="34" charset="0"/>
              </a:rPr>
              <a:t>WiFi</a:t>
            </a:r>
            <a:r>
              <a:rPr lang="en-US" sz="1400" dirty="0">
                <a:latin typeface="Segoe Condensed" panose="020B0606040200020203" pitchFamily="34" charset="0"/>
              </a:rPr>
              <a:t> 4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No Bluetooth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4MB Flash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160KB SRAM</a:t>
            </a:r>
          </a:p>
          <a:p>
            <a:r>
              <a:rPr lang="en-US" sz="1400" dirty="0">
                <a:latin typeface="Segoe Condensed" panose="020B0606040200020203" pitchFamily="34" charset="0"/>
                <a:hlinkClick r:id="rId17"/>
              </a:rPr>
              <a:t>https://www.adafruit.com/product/2821</a:t>
            </a:r>
            <a:r>
              <a:rPr lang="en-US" sz="1400" dirty="0">
                <a:latin typeface="Segoe Condensed" panose="020B0606040200020203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872294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ADE1A9EA-AB03-6D03-7A73-72D5AFD1CDD9}"/>
              </a:ext>
            </a:extLst>
          </p:cNvPr>
          <p:cNvGrpSpPr/>
          <p:nvPr/>
        </p:nvGrpSpPr>
        <p:grpSpPr>
          <a:xfrm>
            <a:off x="9132382" y="3722440"/>
            <a:ext cx="3464270" cy="4615819"/>
            <a:chOff x="6664670" y="509827"/>
            <a:chExt cx="3871732" cy="5158724"/>
          </a:xfrm>
        </p:grpSpPr>
        <p:pic>
          <p:nvPicPr>
            <p:cNvPr id="16" name="Picture 10" descr="Top view of rectangular microcontroller.">
              <a:extLst>
                <a:ext uri="{FF2B5EF4-FFF2-40B4-BE49-F238E27FC236}">
                  <a16:creationId xmlns:a16="http://schemas.microsoft.com/office/drawing/2014/main" id="{606D2CCE-A0D4-1EC2-E021-162C784E29E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0000" l="10000" r="9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340000">
              <a:off x="6021174" y="1153323"/>
              <a:ext cx="5158724" cy="38717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6334ACF-C24E-7366-4F49-FA2090353DDB}"/>
                </a:ext>
              </a:extLst>
            </p:cNvPr>
            <p:cNvSpPr/>
            <p:nvPr/>
          </p:nvSpPr>
          <p:spPr>
            <a:xfrm>
              <a:off x="6881149" y="729205"/>
              <a:ext cx="816016" cy="4589362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2050" name="Picture 2">
            <a:extLst>
              <a:ext uri="{FF2B5EF4-FFF2-40B4-BE49-F238E27FC236}">
                <a16:creationId xmlns:a16="http://schemas.microsoft.com/office/drawing/2014/main" id="{CA4C7164-F744-4456-C1A7-4628B7377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17360" y="708132"/>
            <a:ext cx="1301853" cy="164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E15709-70D9-C4FD-407C-E652E60BD9DE}"/>
              </a:ext>
            </a:extLst>
          </p:cNvPr>
          <p:cNvSpPr txBox="1"/>
          <p:nvPr/>
        </p:nvSpPr>
        <p:spPr>
          <a:xfrm>
            <a:off x="-3317360" y="2353338"/>
            <a:ext cx="1772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Seeed Studio ESP32C6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$11.99</a:t>
            </a:r>
          </a:p>
        </p:txBody>
      </p:sp>
      <p:pic>
        <p:nvPicPr>
          <p:cNvPr id="2054" name="Picture 6" descr="ESP32-DEVKITC-32UE">
            <a:extLst>
              <a:ext uri="{FF2B5EF4-FFF2-40B4-BE49-F238E27FC236}">
                <a16:creationId xmlns:a16="http://schemas.microsoft.com/office/drawing/2014/main" id="{9578F8EE-9D47-A22C-2B60-9F988776E6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0" t="5539" r="23980"/>
          <a:stretch/>
        </p:blipFill>
        <p:spPr bwMode="auto">
          <a:xfrm>
            <a:off x="14137" y="2253009"/>
            <a:ext cx="2061888" cy="374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07D08F-DDDA-3F20-0754-85E5897A297E}"/>
              </a:ext>
            </a:extLst>
          </p:cNvPr>
          <p:cNvSpPr txBox="1"/>
          <p:nvPr/>
        </p:nvSpPr>
        <p:spPr>
          <a:xfrm>
            <a:off x="14137" y="5699599"/>
            <a:ext cx="1772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Espressif ESP32 Devkit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$10</a:t>
            </a:r>
          </a:p>
        </p:txBody>
      </p:sp>
      <p:pic>
        <p:nvPicPr>
          <p:cNvPr id="2056" name="Picture 8" descr="113991054">
            <a:extLst>
              <a:ext uri="{FF2B5EF4-FFF2-40B4-BE49-F238E27FC236}">
                <a16:creationId xmlns:a16="http://schemas.microsoft.com/office/drawing/2014/main" id="{94CE3AC6-8DEC-0B9D-5816-837AD72DB4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24455" r="25337" b="22117"/>
          <a:stretch/>
        </p:blipFill>
        <p:spPr bwMode="auto">
          <a:xfrm>
            <a:off x="0" y="41119"/>
            <a:ext cx="1247555" cy="1334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98B736-8A2B-D62B-1E42-8FBC8810292B}"/>
              </a:ext>
            </a:extLst>
          </p:cNvPr>
          <p:cNvSpPr txBox="1"/>
          <p:nvPr/>
        </p:nvSpPr>
        <p:spPr>
          <a:xfrm>
            <a:off x="63797" y="1312674"/>
            <a:ext cx="139100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Seeed Studio ESP32-C3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$4.99</a:t>
            </a:r>
          </a:p>
        </p:txBody>
      </p:sp>
      <p:pic>
        <p:nvPicPr>
          <p:cNvPr id="2058" name="Picture 10" descr="SparkFun Thing Plus - ESP32 WROOM (Micro-B)">
            <a:extLst>
              <a:ext uri="{FF2B5EF4-FFF2-40B4-BE49-F238E27FC236}">
                <a16:creationId xmlns:a16="http://schemas.microsoft.com/office/drawing/2014/main" id="{6DDBC644-DFD9-987B-B237-E14B5BA4E8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23" r="30403"/>
          <a:stretch/>
        </p:blipFill>
        <p:spPr bwMode="auto">
          <a:xfrm>
            <a:off x="7976734" y="-660005"/>
            <a:ext cx="1722469" cy="4465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ACCC10-ACD3-9AB7-B363-F90D038245FC}"/>
              </a:ext>
            </a:extLst>
          </p:cNvPr>
          <p:cNvSpPr txBox="1"/>
          <p:nvPr/>
        </p:nvSpPr>
        <p:spPr>
          <a:xfrm>
            <a:off x="7951920" y="3601116"/>
            <a:ext cx="1772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Sparkfun Thing+ ESP32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$22.50</a:t>
            </a:r>
          </a:p>
        </p:txBody>
      </p:sp>
      <p:pic>
        <p:nvPicPr>
          <p:cNvPr id="2060" name="Picture 12" descr="SparkFun Thing Plus - ESP32-S2 WROOM">
            <a:extLst>
              <a:ext uri="{FF2B5EF4-FFF2-40B4-BE49-F238E27FC236}">
                <a16:creationId xmlns:a16="http://schemas.microsoft.com/office/drawing/2014/main" id="{200DEB8A-97ED-9466-CDB0-144BF3C3F8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1" t="6620" r="32986" b="2955"/>
          <a:stretch/>
        </p:blipFill>
        <p:spPr bwMode="auto">
          <a:xfrm>
            <a:off x="9972852" y="-369019"/>
            <a:ext cx="1559442" cy="4075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813E67-A2FF-D457-19BB-DEC280CBC535}"/>
              </a:ext>
            </a:extLst>
          </p:cNvPr>
          <p:cNvSpPr txBox="1"/>
          <p:nvPr/>
        </p:nvSpPr>
        <p:spPr>
          <a:xfrm>
            <a:off x="9972852" y="3601116"/>
            <a:ext cx="1991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Sparkfun Thing+ ESP32-S2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$21.50</a:t>
            </a:r>
          </a:p>
        </p:txBody>
      </p:sp>
      <p:pic>
        <p:nvPicPr>
          <p:cNvPr id="2052" name="Picture 4" descr="Arduino® Nano ESP32">
            <a:extLst>
              <a:ext uri="{FF2B5EF4-FFF2-40B4-BE49-F238E27FC236}">
                <a16:creationId xmlns:a16="http://schemas.microsoft.com/office/drawing/2014/main" id="{1BFCEB41-D428-4011-C083-B3D1A35575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42" r="2525" b="24671"/>
          <a:stretch/>
        </p:blipFill>
        <p:spPr bwMode="auto">
          <a:xfrm rot="5400000">
            <a:off x="3061481" y="996079"/>
            <a:ext cx="3720992" cy="1488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0D8D6F-4C74-1E10-95B2-372E2869F374}"/>
              </a:ext>
            </a:extLst>
          </p:cNvPr>
          <p:cNvSpPr txBox="1"/>
          <p:nvPr/>
        </p:nvSpPr>
        <p:spPr>
          <a:xfrm>
            <a:off x="4086025" y="3601116"/>
            <a:ext cx="1772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Arduino Nano ESP32-S3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$20</a:t>
            </a:r>
          </a:p>
        </p:txBody>
      </p:sp>
      <p:pic>
        <p:nvPicPr>
          <p:cNvPr id="2062" name="Picture 14" descr="SparkFun Pro Micro - ESP32-C3">
            <a:extLst>
              <a:ext uri="{FF2B5EF4-FFF2-40B4-BE49-F238E27FC236}">
                <a16:creationId xmlns:a16="http://schemas.microsoft.com/office/drawing/2014/main" id="{71240954-2131-6121-841F-06013EF0F1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34" r="9849" b="28992"/>
          <a:stretch/>
        </p:blipFill>
        <p:spPr bwMode="auto">
          <a:xfrm rot="16200000">
            <a:off x="1285707" y="4736308"/>
            <a:ext cx="2601991" cy="122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C29463-9E20-1B46-E11B-07485C9E8261}"/>
              </a:ext>
            </a:extLst>
          </p:cNvPr>
          <p:cNvSpPr txBox="1"/>
          <p:nvPr/>
        </p:nvSpPr>
        <p:spPr>
          <a:xfrm>
            <a:off x="1929430" y="6336147"/>
            <a:ext cx="12917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Sparkfun Pro Micro ESP32-C3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$9.95</a:t>
            </a:r>
          </a:p>
        </p:txBody>
      </p:sp>
      <p:pic>
        <p:nvPicPr>
          <p:cNvPr id="2064" name="Picture 16" descr="ESP32-S3-DEVKITC-1-N8">
            <a:extLst>
              <a:ext uri="{FF2B5EF4-FFF2-40B4-BE49-F238E27FC236}">
                <a16:creationId xmlns:a16="http://schemas.microsoft.com/office/drawing/2014/main" id="{F9A0414B-1242-9BB9-8F42-75351DEB0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9" t="3479" r="32535"/>
          <a:stretch/>
        </p:blipFill>
        <p:spPr bwMode="auto">
          <a:xfrm>
            <a:off x="2459024" y="-539133"/>
            <a:ext cx="1562302" cy="426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C8268DF-78FB-7002-BC0E-EF645FD815C4}"/>
              </a:ext>
            </a:extLst>
          </p:cNvPr>
          <p:cNvSpPr txBox="1"/>
          <p:nvPr/>
        </p:nvSpPr>
        <p:spPr>
          <a:xfrm>
            <a:off x="2433217" y="3552410"/>
            <a:ext cx="1897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Espressif ESP32-S3 Devkit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$15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52B7E-EB47-2443-C868-CDB7008E5F4A}"/>
              </a:ext>
            </a:extLst>
          </p:cNvPr>
          <p:cNvSpPr txBox="1"/>
          <p:nvPr/>
        </p:nvSpPr>
        <p:spPr>
          <a:xfrm>
            <a:off x="6003652" y="3601116"/>
            <a:ext cx="1772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Adafruit ESP32-S2 TFT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$24.95</a:t>
            </a:r>
          </a:p>
        </p:txBody>
      </p:sp>
      <p:pic>
        <p:nvPicPr>
          <p:cNvPr id="14" name="Picture 6" descr="Top view of rectangular microcontroller between two pieces of 16-pin header.">
            <a:extLst>
              <a:ext uri="{FF2B5EF4-FFF2-40B4-BE49-F238E27FC236}">
                <a16:creationId xmlns:a16="http://schemas.microsoft.com/office/drawing/2014/main" id="{263A26F1-1E6B-542E-0E8B-D58160BC8D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>
                        <a14:foregroundMark x1="23608" y1="32005" x2="54948" y2="31456"/>
                        <a14:foregroundMark x1="54948" y1="31456" x2="78144" y2="31868"/>
                        <a14:foregroundMark x1="81443" y1="67582" x2="37113" y2="66621"/>
                        <a14:foregroundMark x1="37113" y1="66621" x2="44536" y2="67445"/>
                        <a14:foregroundMark x1="44536" y1="67445" x2="59175" y2="66758"/>
                        <a14:foregroundMark x1="59175" y1="66758" x2="80825" y2="68269"/>
                        <a14:foregroundMark x1="84639" y1="66896" x2="34227" y2="69231"/>
                        <a14:foregroundMark x1="41546" y1="69093" x2="50928" y2="69780"/>
                        <a14:foregroundMark x1="50928" y1="69780" x2="75464" y2="69505"/>
                        <a14:foregroundMark x1="75464" y1="69505" x2="81340" y2="69505"/>
                        <a14:foregroundMark x1="81340" y1="69505" x2="84639" y2="65934"/>
                        <a14:foregroundMark x1="84639" y1="66071" x2="81856" y2="70192"/>
                        <a14:foregroundMark x1="80412" y1="31181" x2="20000" y2="32005"/>
                        <a14:foregroundMark x1="20000" y1="32005" x2="19485" y2="65385"/>
                        <a14:foregroundMark x1="25361" y1="31319" x2="34227" y2="31044"/>
                        <a14:foregroundMark x1="34227" y1="31044" x2="41649" y2="31319"/>
                        <a14:foregroundMark x1="24536" y1="31044" x2="21753" y2="31181"/>
                        <a14:foregroundMark x1="18969" y1="34478" x2="19278" y2="44231"/>
                        <a14:foregroundMark x1="82887" y1="30907" x2="19485" y2="31868"/>
                        <a14:foregroundMark x1="19072" y1="65247" x2="23402" y2="70055"/>
                        <a14:foregroundMark x1="21856" y1="69231" x2="20000" y2="67995"/>
                        <a14:foregroundMark x1="19588" y1="67308" x2="21546" y2="7033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876" t="30724" b="29718"/>
          <a:stretch/>
        </p:blipFill>
        <p:spPr bwMode="auto">
          <a:xfrm rot="5400000">
            <a:off x="6612585" y="5580940"/>
            <a:ext cx="4303097" cy="157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2" descr="Top shot Adafruit ESP32-S3 Feather with 4MB Flash 2MB PSRAM">
            <a:extLst>
              <a:ext uri="{FF2B5EF4-FFF2-40B4-BE49-F238E27FC236}">
                <a16:creationId xmlns:a16="http://schemas.microsoft.com/office/drawing/2014/main" id="{180250F9-F8C8-7BE1-DB0D-2AFF1781F3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backgroundRemoval t="9753" b="89973" l="8454" r="90000">
                        <a14:foregroundMark x1="9588" y1="44231" x2="10309" y2="53297"/>
                        <a14:foregroundMark x1="10309" y1="53297" x2="9072" y2="55907"/>
                        <a14:foregroundMark x1="87320" y1="36401" x2="87423" y2="64835"/>
                        <a14:foregroundMark x1="87423" y1="64835" x2="82062" y2="52610"/>
                        <a14:foregroundMark x1="82062" y1="52610" x2="81237" y2="39698"/>
                        <a14:foregroundMark x1="81237" y1="39698" x2="84639" y2="58379"/>
                        <a14:foregroundMark x1="84639" y1="58379" x2="83299" y2="66484"/>
                        <a14:foregroundMark x1="83299" y1="66484" x2="88557" y2="61126"/>
                        <a14:foregroundMark x1="88557" y1="61126" x2="87629" y2="42857"/>
                        <a14:foregroundMark x1="87629" y1="42857" x2="80103" y2="49588"/>
                        <a14:foregroundMark x1="80103" y1="49588" x2="77320" y2="70192"/>
                        <a14:foregroundMark x1="77320" y1="70192" x2="87010" y2="74725"/>
                        <a14:foregroundMark x1="9175" y1="43407" x2="11443" y2="43407"/>
                        <a14:foregroundMark x1="10619" y1="43407" x2="8557" y2="50275"/>
                        <a14:foregroundMark x1="8557" y1="50275" x2="8454" y2="608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364" t="28069" r="9803" b="24727"/>
          <a:stretch/>
        </p:blipFill>
        <p:spPr bwMode="auto">
          <a:xfrm rot="5400000">
            <a:off x="10924929" y="5230223"/>
            <a:ext cx="3720991" cy="1610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SparkFun Thing Plus - ESP32-S3">
            <a:extLst>
              <a:ext uri="{FF2B5EF4-FFF2-40B4-BE49-F238E27FC236}">
                <a16:creationId xmlns:a16="http://schemas.microsoft.com/office/drawing/2014/main" id="{41560B43-A0CC-EEC1-65F9-71853CC12D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8" t="6985" r="31967" b="5677"/>
          <a:stretch/>
        </p:blipFill>
        <p:spPr bwMode="auto">
          <a:xfrm>
            <a:off x="11844672" y="-371088"/>
            <a:ext cx="1698116" cy="4061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EECE83F-CDE7-01EA-995D-17513D1112B5}"/>
              </a:ext>
            </a:extLst>
          </p:cNvPr>
          <p:cNvSpPr txBox="1"/>
          <p:nvPr/>
        </p:nvSpPr>
        <p:spPr>
          <a:xfrm>
            <a:off x="11902497" y="3601116"/>
            <a:ext cx="19918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Sparkfun Thing+ ESP32-S3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$19.95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505330C-84C4-B640-7985-C2D7E9960466}"/>
              </a:ext>
            </a:extLst>
          </p:cNvPr>
          <p:cNvSpPr txBox="1"/>
          <p:nvPr/>
        </p:nvSpPr>
        <p:spPr>
          <a:xfrm>
            <a:off x="7910774" y="7760601"/>
            <a:ext cx="1772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Adafruit ESP32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$19.95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FEA10E-D29E-0B09-3FEF-0E31BBCAD00B}"/>
              </a:ext>
            </a:extLst>
          </p:cNvPr>
          <p:cNvSpPr txBox="1"/>
          <p:nvPr/>
        </p:nvSpPr>
        <p:spPr>
          <a:xfrm>
            <a:off x="9955712" y="7839374"/>
            <a:ext cx="1772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Adafruit ESP32-S2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$17.50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AFD291-C3F7-D23B-08CE-4FABFC2CBB62}"/>
              </a:ext>
            </a:extLst>
          </p:cNvPr>
          <p:cNvSpPr txBox="1"/>
          <p:nvPr/>
        </p:nvSpPr>
        <p:spPr>
          <a:xfrm>
            <a:off x="11876692" y="7936364"/>
            <a:ext cx="17720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Adafruit ESP32-S3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$17.50</a:t>
            </a:r>
          </a:p>
        </p:txBody>
      </p:sp>
      <p:pic>
        <p:nvPicPr>
          <p:cNvPr id="12" name="Picture 8" descr="Adafruit ESP32-S2 TFT Feather powered on by a USB- C power source displaying the product tittle in a red, yellow, green, white and blue. ">
            <a:extLst>
              <a:ext uri="{FF2B5EF4-FFF2-40B4-BE49-F238E27FC236}">
                <a16:creationId xmlns:a16="http://schemas.microsoft.com/office/drawing/2014/main" id="{5B721852-2A17-9C78-207F-9EF283375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753" b="89973" l="22784" r="92062">
                        <a14:foregroundMark x1="29175" y1="38324" x2="28454" y2="45467"/>
                        <a14:foregroundMark x1="28454" y1="45467" x2="30000" y2="56044"/>
                        <a14:foregroundMark x1="30000" y1="56044" x2="42474" y2="66071"/>
                        <a14:foregroundMark x1="42474" y1="66071" x2="72371" y2="64560"/>
                        <a14:foregroundMark x1="72371" y1="64560" x2="85670" y2="65385"/>
                        <a14:foregroundMark x1="85670" y1="65385" x2="85670" y2="31868"/>
                        <a14:foregroundMark x1="85670" y1="31868" x2="33196" y2="32692"/>
                        <a14:foregroundMark x1="85567" y1="66346" x2="30619" y2="65522"/>
                        <a14:foregroundMark x1="30619" y1="65522" x2="27423" y2="59341"/>
                        <a14:foregroundMark x1="27423" y1="59341" x2="26804" y2="37912"/>
                        <a14:foregroundMark x1="26804" y1="37912" x2="25464" y2="63599"/>
                        <a14:foregroundMark x1="25464" y1="63599" x2="31134" y2="59890"/>
                        <a14:foregroundMark x1="31134" y1="59890" x2="31959" y2="40247"/>
                        <a14:foregroundMark x1="31959" y1="40247" x2="36701" y2="34890"/>
                        <a14:foregroundMark x1="36701" y1="34890" x2="39588" y2="44918"/>
                        <a14:foregroundMark x1="39588" y1="44918" x2="38763" y2="56181"/>
                        <a14:foregroundMark x1="38763" y1="56181" x2="37423" y2="60577"/>
                        <a14:foregroundMark x1="79485" y1="30357" x2="25773" y2="31181"/>
                        <a14:foregroundMark x1="25773" y1="31181" x2="28144" y2="37363"/>
                        <a14:foregroundMark x1="28144" y1="37363" x2="32887" y2="34341"/>
                        <a14:foregroundMark x1="32887" y1="34341" x2="29278" y2="31593"/>
                        <a14:foregroundMark x1="26495" y1="31044" x2="23299" y2="36264"/>
                        <a14:foregroundMark x1="24787" y1="65073" x2="26464" y2="65803"/>
                        <a14:foregroundMark x1="29833" y1="66738" x2="52577" y2="66346"/>
                        <a14:foregroundMark x1="52577" y1="66346" x2="81649" y2="66896"/>
                        <a14:foregroundMark x1="81031" y1="67857" x2="29360" y2="67726"/>
                        <a14:foregroundMark x1="23740" y1="65415" x2="25910" y2="66962"/>
                        <a14:foregroundMark x1="25773" y1="67250" x2="23877" y2="65370"/>
                        <a14:foregroundMark x1="23987" y1="65334" x2="25744" y2="67309"/>
                        <a14:foregroundMark x1="23814" y1="33654" x2="24433" y2="31044"/>
                        <a14:foregroundMark x1="26082" y1="30632" x2="24433" y2="31044"/>
                        <a14:foregroundMark x1="69381" y1="29945" x2="84021" y2="30082"/>
                        <a14:foregroundMark x1="23351" y1="65542" x2="25535" y2="67749"/>
                        <a14:foregroundMark x1="25604" y1="67603" x2="23967" y2="65341"/>
                        <a14:foregroundMark x1="25670" y1="67857" x2="28557" y2="67857"/>
                        <a14:backgroundMark x1="22577" y1="63462" x2="22990" y2="65659"/>
                        <a14:backgroundMark x1="28228" y1="68544" x2="28969" y2="68544"/>
                        <a14:backgroundMark x1="25155" y1="68544" x2="25342" y2="68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315" t="30075" r="13450" b="32203"/>
          <a:stretch/>
        </p:blipFill>
        <p:spPr bwMode="auto">
          <a:xfrm rot="5400000">
            <a:off x="5040937" y="886972"/>
            <a:ext cx="3643819" cy="1581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6BDB2A9-0335-515E-F3F5-1DCC6FD59B7D}"/>
              </a:ext>
            </a:extLst>
          </p:cNvPr>
          <p:cNvCxnSpPr/>
          <p:nvPr/>
        </p:nvCxnSpPr>
        <p:spPr>
          <a:xfrm>
            <a:off x="1929430" y="3515833"/>
            <a:ext cx="12353640" cy="0"/>
          </a:xfrm>
          <a:prstGeom prst="line">
            <a:avLst/>
          </a:prstGeom>
          <a:ln>
            <a:solidFill>
              <a:srgbClr val="FFC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68" name="Picture 20" descr="Back of purple square-shaped microcontroller next to US quarter for scale">
            <a:extLst>
              <a:ext uri="{FF2B5EF4-FFF2-40B4-BE49-F238E27FC236}">
                <a16:creationId xmlns:a16="http://schemas.microsoft.com/office/drawing/2014/main" id="{17780852-48C0-2F28-5384-F8A3B414C0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0000" b="90000" l="4755" r="42797">
                        <a14:foregroundMark x1="15258" y1="30220" x2="12268" y2="55632"/>
                        <a14:foregroundMark x1="12268" y1="55632" x2="13299" y2="64148"/>
                        <a14:foregroundMark x1="13299" y1="64148" x2="20619" y2="73352"/>
                        <a14:foregroundMark x1="20619" y1="73352" x2="37423" y2="74038"/>
                        <a14:foregroundMark x1="37423" y1="74038" x2="40619" y2="62775"/>
                        <a14:foregroundMark x1="40619" y1="62775" x2="40722" y2="32005"/>
                        <a14:foregroundMark x1="40722" y1="32005" x2="28660" y2="27473"/>
                        <a14:foregroundMark x1="28660" y1="27473" x2="21340" y2="27885"/>
                        <a14:foregroundMark x1="21340" y1="27885" x2="14742" y2="31181"/>
                        <a14:foregroundMark x1="14742" y1="31181" x2="13299" y2="336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73" t="22350" r="52448" b="15847"/>
          <a:stretch/>
        </p:blipFill>
        <p:spPr bwMode="auto">
          <a:xfrm>
            <a:off x="3377086" y="5020224"/>
            <a:ext cx="1247555" cy="1469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A69DF6-1766-9398-A036-8F851D760FC4}"/>
              </a:ext>
            </a:extLst>
          </p:cNvPr>
          <p:cNvSpPr txBox="1"/>
          <p:nvPr/>
        </p:nvSpPr>
        <p:spPr>
          <a:xfrm>
            <a:off x="3392528" y="6327028"/>
            <a:ext cx="12917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Adafruit QT </a:t>
            </a:r>
            <a:r>
              <a:rPr lang="en-US" sz="1400" b="1" dirty="0" err="1">
                <a:latin typeface="Segoe Condensed" panose="020B0606040200020203" pitchFamily="34" charset="0"/>
              </a:rPr>
              <a:t>Py</a:t>
            </a:r>
            <a:r>
              <a:rPr lang="en-US" sz="1400" b="1" dirty="0">
                <a:latin typeface="Segoe Condensed" panose="020B0606040200020203" pitchFamily="34" charset="0"/>
              </a:rPr>
              <a:t> ESP32-C3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$9.95</a:t>
            </a:r>
          </a:p>
        </p:txBody>
      </p:sp>
      <p:pic>
        <p:nvPicPr>
          <p:cNvPr id="2070" name="Picture 22" descr="TOP_IMG">
            <a:extLst>
              <a:ext uri="{FF2B5EF4-FFF2-40B4-BE49-F238E27FC236}">
                <a16:creationId xmlns:a16="http://schemas.microsoft.com/office/drawing/2014/main" id="{34E42FA7-D3A6-2C60-9B57-A8897426B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4997158" y="4321861"/>
            <a:ext cx="1469477" cy="1469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6390B2A-FBD1-B195-C2C6-A3E37B578B23}"/>
              </a:ext>
            </a:extLst>
          </p:cNvPr>
          <p:cNvSpPr txBox="1"/>
          <p:nvPr/>
        </p:nvSpPr>
        <p:spPr>
          <a:xfrm>
            <a:off x="5035557" y="5697557"/>
            <a:ext cx="129177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Segoe Condensed" panose="020B0606040200020203" pitchFamily="34" charset="0"/>
              </a:rPr>
              <a:t>Wemos Lolin ESP32-C3 Pico</a:t>
            </a:r>
          </a:p>
          <a:p>
            <a:r>
              <a:rPr lang="en-US" sz="1400" dirty="0">
                <a:latin typeface="Segoe Condensed" panose="020B0606040200020203" pitchFamily="34" charset="0"/>
              </a:rPr>
              <a:t>$5.46</a:t>
            </a:r>
          </a:p>
        </p:txBody>
      </p:sp>
    </p:spTree>
    <p:extLst>
      <p:ext uri="{BB962C8B-B14F-4D97-AF65-F5344CB8AC3E}">
        <p14:creationId xmlns:p14="http://schemas.microsoft.com/office/powerpoint/2010/main" val="1762374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A4C7164-F744-4456-C1A7-4628B7377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17360" y="708132"/>
            <a:ext cx="1301853" cy="164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E15709-70D9-C4FD-407C-E652E60BD9DE}"/>
              </a:ext>
            </a:extLst>
          </p:cNvPr>
          <p:cNvSpPr txBox="1"/>
          <p:nvPr/>
        </p:nvSpPr>
        <p:spPr>
          <a:xfrm>
            <a:off x="-3317360" y="2353338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Seeed Studio ESP32C6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$11.99</a:t>
            </a:r>
          </a:p>
        </p:txBody>
      </p:sp>
      <p:pic>
        <p:nvPicPr>
          <p:cNvPr id="2054" name="Picture 6" descr="ESP32-DEVKITC-32UE">
            <a:extLst>
              <a:ext uri="{FF2B5EF4-FFF2-40B4-BE49-F238E27FC236}">
                <a16:creationId xmlns:a16="http://schemas.microsoft.com/office/drawing/2014/main" id="{9578F8EE-9D47-A22C-2B60-9F988776E6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0" t="5539" r="23980"/>
          <a:stretch/>
        </p:blipFill>
        <p:spPr bwMode="auto">
          <a:xfrm>
            <a:off x="1327346" y="4154721"/>
            <a:ext cx="2061888" cy="374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07D08F-DDDA-3F20-0754-85E5897A297E}"/>
              </a:ext>
            </a:extLst>
          </p:cNvPr>
          <p:cNvSpPr txBox="1"/>
          <p:nvPr/>
        </p:nvSpPr>
        <p:spPr>
          <a:xfrm>
            <a:off x="1327346" y="7601311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Espressif ESP32 Devkit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$10</a:t>
            </a:r>
          </a:p>
        </p:txBody>
      </p:sp>
      <p:pic>
        <p:nvPicPr>
          <p:cNvPr id="2056" name="Picture 8" descr="113991054">
            <a:extLst>
              <a:ext uri="{FF2B5EF4-FFF2-40B4-BE49-F238E27FC236}">
                <a16:creationId xmlns:a16="http://schemas.microsoft.com/office/drawing/2014/main" id="{94CE3AC6-8DEC-0B9D-5816-837AD72DB4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24455" r="25337" b="22117"/>
          <a:stretch/>
        </p:blipFill>
        <p:spPr bwMode="auto">
          <a:xfrm>
            <a:off x="0" y="41119"/>
            <a:ext cx="1247555" cy="1334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98B736-8A2B-D62B-1E42-8FBC8810292B}"/>
              </a:ext>
            </a:extLst>
          </p:cNvPr>
          <p:cNvSpPr txBox="1"/>
          <p:nvPr/>
        </p:nvSpPr>
        <p:spPr>
          <a:xfrm>
            <a:off x="63797" y="1312674"/>
            <a:ext cx="1077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Seeed Studio ESP32-C3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$4.99</a:t>
            </a:r>
          </a:p>
        </p:txBody>
      </p:sp>
      <p:pic>
        <p:nvPicPr>
          <p:cNvPr id="2058" name="Picture 10" descr="SparkFun Thing Plus - ESP32 WROOM (Micro-B)">
            <a:extLst>
              <a:ext uri="{FF2B5EF4-FFF2-40B4-BE49-F238E27FC236}">
                <a16:creationId xmlns:a16="http://schemas.microsoft.com/office/drawing/2014/main" id="{6DDBC644-DFD9-987B-B237-E14B5BA4E8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23" r="30403"/>
          <a:stretch/>
        </p:blipFill>
        <p:spPr bwMode="auto">
          <a:xfrm>
            <a:off x="7778265" y="-660005"/>
            <a:ext cx="1722469" cy="4465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ACCC10-ACD3-9AB7-B363-F90D038245FC}"/>
              </a:ext>
            </a:extLst>
          </p:cNvPr>
          <p:cNvSpPr txBox="1"/>
          <p:nvPr/>
        </p:nvSpPr>
        <p:spPr>
          <a:xfrm>
            <a:off x="7753451" y="3601116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Thing+ ESP32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$22.50</a:t>
            </a:r>
          </a:p>
        </p:txBody>
      </p:sp>
      <p:pic>
        <p:nvPicPr>
          <p:cNvPr id="2060" name="Picture 12" descr="SparkFun Thing Plus - ESP32-S2 WROOM">
            <a:extLst>
              <a:ext uri="{FF2B5EF4-FFF2-40B4-BE49-F238E27FC236}">
                <a16:creationId xmlns:a16="http://schemas.microsoft.com/office/drawing/2014/main" id="{200DEB8A-97ED-9466-CDB0-144BF3C3F8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1" t="6620" r="32986" b="2955"/>
          <a:stretch/>
        </p:blipFill>
        <p:spPr bwMode="auto">
          <a:xfrm>
            <a:off x="9639705" y="-369019"/>
            <a:ext cx="1559442" cy="4075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813E67-A2FF-D457-19BB-DEC280CBC535}"/>
              </a:ext>
            </a:extLst>
          </p:cNvPr>
          <p:cNvSpPr txBox="1"/>
          <p:nvPr/>
        </p:nvSpPr>
        <p:spPr>
          <a:xfrm>
            <a:off x="9639705" y="3601116"/>
            <a:ext cx="1991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Thing+ ESP32-S2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$21.50</a:t>
            </a:r>
          </a:p>
        </p:txBody>
      </p:sp>
      <p:pic>
        <p:nvPicPr>
          <p:cNvPr id="2052" name="Picture 4" descr="Arduino® Nano ESP32">
            <a:extLst>
              <a:ext uri="{FF2B5EF4-FFF2-40B4-BE49-F238E27FC236}">
                <a16:creationId xmlns:a16="http://schemas.microsoft.com/office/drawing/2014/main" id="{1BFCEB41-D428-4011-C083-B3D1A35575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42" r="2525" b="24671"/>
          <a:stretch/>
        </p:blipFill>
        <p:spPr bwMode="auto">
          <a:xfrm rot="5400000">
            <a:off x="3174894" y="996079"/>
            <a:ext cx="3720992" cy="1488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0D8D6F-4C74-1E10-95B2-372E2869F374}"/>
              </a:ext>
            </a:extLst>
          </p:cNvPr>
          <p:cNvSpPr txBox="1"/>
          <p:nvPr/>
        </p:nvSpPr>
        <p:spPr>
          <a:xfrm>
            <a:off x="4199438" y="3601116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Arduino Nano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$20</a:t>
            </a:r>
          </a:p>
        </p:txBody>
      </p:sp>
      <p:pic>
        <p:nvPicPr>
          <p:cNvPr id="2062" name="Picture 14" descr="SparkFun Pro Micro - ESP32-C3">
            <a:extLst>
              <a:ext uri="{FF2B5EF4-FFF2-40B4-BE49-F238E27FC236}">
                <a16:creationId xmlns:a16="http://schemas.microsoft.com/office/drawing/2014/main" id="{71240954-2131-6121-841F-06013EF0F1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34" r="9849" b="28992"/>
          <a:stretch/>
        </p:blipFill>
        <p:spPr bwMode="auto">
          <a:xfrm rot="16200000">
            <a:off x="-655353" y="4845648"/>
            <a:ext cx="2601991" cy="122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C29463-9E20-1B46-E11B-07485C9E8261}"/>
              </a:ext>
            </a:extLst>
          </p:cNvPr>
          <p:cNvSpPr txBox="1"/>
          <p:nvPr/>
        </p:nvSpPr>
        <p:spPr>
          <a:xfrm>
            <a:off x="-11630" y="6445487"/>
            <a:ext cx="1291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Pro Micro ESP32-C3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$9.95</a:t>
            </a:r>
          </a:p>
        </p:txBody>
      </p:sp>
      <p:pic>
        <p:nvPicPr>
          <p:cNvPr id="2064" name="Picture 16" descr="ESP32-S3-DEVKITC-1-N8">
            <a:extLst>
              <a:ext uri="{FF2B5EF4-FFF2-40B4-BE49-F238E27FC236}">
                <a16:creationId xmlns:a16="http://schemas.microsoft.com/office/drawing/2014/main" id="{F9A0414B-1242-9BB9-8F42-75351DEB0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9" t="3479" r="32535"/>
          <a:stretch/>
        </p:blipFill>
        <p:spPr bwMode="auto">
          <a:xfrm>
            <a:off x="2572437" y="-539133"/>
            <a:ext cx="1562302" cy="426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C8268DF-78FB-7002-BC0E-EF645FD815C4}"/>
              </a:ext>
            </a:extLst>
          </p:cNvPr>
          <p:cNvSpPr txBox="1"/>
          <p:nvPr/>
        </p:nvSpPr>
        <p:spPr>
          <a:xfrm>
            <a:off x="2546630" y="3601116"/>
            <a:ext cx="1897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Espressif ESP32-S3 Devkit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52B7E-EB47-2443-C868-CDB7008E5F4A}"/>
              </a:ext>
            </a:extLst>
          </p:cNvPr>
          <p:cNvSpPr txBox="1"/>
          <p:nvPr/>
        </p:nvSpPr>
        <p:spPr>
          <a:xfrm>
            <a:off x="5939861" y="3601116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ESP32-S2 TFT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$24.95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82F8DC9-ABAF-F433-E376-CEEA8D4AB612}"/>
              </a:ext>
            </a:extLst>
          </p:cNvPr>
          <p:cNvGrpSpPr/>
          <p:nvPr/>
        </p:nvGrpSpPr>
        <p:grpSpPr>
          <a:xfrm>
            <a:off x="8279881" y="3675093"/>
            <a:ext cx="5135761" cy="4774248"/>
            <a:chOff x="8279881" y="3675092"/>
            <a:chExt cx="5244122" cy="487498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DE1A9EA-AB03-6D03-7A73-72D5AFD1CDD9}"/>
                </a:ext>
              </a:extLst>
            </p:cNvPr>
            <p:cNvGrpSpPr/>
            <p:nvPr/>
          </p:nvGrpSpPr>
          <p:grpSpPr>
            <a:xfrm>
              <a:off x="9181617" y="3675092"/>
              <a:ext cx="3464270" cy="4615819"/>
              <a:chOff x="6664670" y="509827"/>
              <a:chExt cx="3871732" cy="5158724"/>
            </a:xfrm>
          </p:grpSpPr>
          <p:pic>
            <p:nvPicPr>
              <p:cNvPr id="16" name="Picture 10" descr="Top view of rectangular microcontroller.">
                <a:extLst>
                  <a:ext uri="{FF2B5EF4-FFF2-40B4-BE49-F238E27FC236}">
                    <a16:creationId xmlns:a16="http://schemas.microsoft.com/office/drawing/2014/main" id="{606D2CCE-A0D4-1EC2-E021-162C784E29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340000">
                <a:off x="6021174" y="1153323"/>
                <a:ext cx="5158724" cy="38717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334ACF-C24E-7366-4F49-FA2090353DDB}"/>
                  </a:ext>
                </a:extLst>
              </p:cNvPr>
              <p:cNvSpPr/>
              <p:nvPr/>
            </p:nvSpPr>
            <p:spPr>
              <a:xfrm>
                <a:off x="6881149" y="729205"/>
                <a:ext cx="816016" cy="45893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pic>
          <p:nvPicPr>
            <p:cNvPr id="14" name="Picture 6" descr="Top view of rectangular microcontroller between two pieces of 16-pin header.">
              <a:extLst>
                <a:ext uri="{FF2B5EF4-FFF2-40B4-BE49-F238E27FC236}">
                  <a16:creationId xmlns:a16="http://schemas.microsoft.com/office/drawing/2014/main" id="{263A26F1-1E6B-542E-0E8B-D58160BC8D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>
                          <a14:foregroundMark x1="23608" y1="32005" x2="54948" y2="31456"/>
                          <a14:foregroundMark x1="54948" y1="31456" x2="78144" y2="31868"/>
                          <a14:foregroundMark x1="81443" y1="67582" x2="37113" y2="66621"/>
                          <a14:foregroundMark x1="37113" y1="66621" x2="44536" y2="67445"/>
                          <a14:foregroundMark x1="44536" y1="67445" x2="59175" y2="66758"/>
                          <a14:foregroundMark x1="59175" y1="66758" x2="80825" y2="68269"/>
                          <a14:foregroundMark x1="84639" y1="66896" x2="34227" y2="69231"/>
                          <a14:foregroundMark x1="41546" y1="69093" x2="50928" y2="69780"/>
                          <a14:foregroundMark x1="50928" y1="69780" x2="75464" y2="69505"/>
                          <a14:foregroundMark x1="75464" y1="69505" x2="81340" y2="69505"/>
                          <a14:foregroundMark x1="81340" y1="69505" x2="84639" y2="65934"/>
                          <a14:foregroundMark x1="84639" y1="66071" x2="81856" y2="70192"/>
                          <a14:foregroundMark x1="80412" y1="31181" x2="20000" y2="32005"/>
                          <a14:foregroundMark x1="20000" y1="32005" x2="19485" y2="65385"/>
                          <a14:foregroundMark x1="25361" y1="31319" x2="34227" y2="31044"/>
                          <a14:foregroundMark x1="34227" y1="31044" x2="41649" y2="31319"/>
                          <a14:foregroundMark x1="24536" y1="31044" x2="21753" y2="31181"/>
                          <a14:foregroundMark x1="18969" y1="34478" x2="19278" y2="44231"/>
                          <a14:foregroundMark x1="82887" y1="30907" x2="19485" y2="31868"/>
                          <a14:foregroundMark x1="19072" y1="65247" x2="23402" y2="70055"/>
                          <a14:foregroundMark x1="21856" y1="69231" x2="20000" y2="67995"/>
                          <a14:foregroundMark x1="19588" y1="67308" x2="21546" y2="7033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76" t="30724" b="29718"/>
            <a:stretch/>
          </p:blipFill>
          <p:spPr bwMode="auto">
            <a:xfrm rot="5400000">
              <a:off x="6915732" y="5611125"/>
              <a:ext cx="4303097" cy="157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2" descr="Top shot Adafruit ESP32-S3 Feather with 4MB Flash 2MB PSRAM">
              <a:extLst>
                <a:ext uri="{FF2B5EF4-FFF2-40B4-BE49-F238E27FC236}">
                  <a16:creationId xmlns:a16="http://schemas.microsoft.com/office/drawing/2014/main" id="{180250F9-F8C8-7BE1-DB0D-2AFF1781F30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9753" b="89973" l="8454" r="90000">
                          <a14:foregroundMark x1="9588" y1="44231" x2="10309" y2="53297"/>
                          <a14:foregroundMark x1="10309" y1="53297" x2="9072" y2="55907"/>
                          <a14:foregroundMark x1="87320" y1="36401" x2="87423" y2="64835"/>
                          <a14:foregroundMark x1="87423" y1="64835" x2="82062" y2="52610"/>
                          <a14:foregroundMark x1="82062" y1="52610" x2="81237" y2="39698"/>
                          <a14:foregroundMark x1="81237" y1="39698" x2="84639" y2="58379"/>
                          <a14:foregroundMark x1="84639" y1="58379" x2="83299" y2="66484"/>
                          <a14:foregroundMark x1="83299" y1="66484" x2="88557" y2="61126"/>
                          <a14:foregroundMark x1="88557" y1="61126" x2="87629" y2="42857"/>
                          <a14:foregroundMark x1="87629" y1="42857" x2="80103" y2="49588"/>
                          <a14:foregroundMark x1="80103" y1="49588" x2="77320" y2="70192"/>
                          <a14:foregroundMark x1="77320" y1="70192" x2="87010" y2="74725"/>
                          <a14:foregroundMark x1="9175" y1="43407" x2="11443" y2="43407"/>
                          <a14:foregroundMark x1="10619" y1="43407" x2="8557" y2="50275"/>
                          <a14:foregroundMark x1="8557" y1="50275" x2="8454" y2="6085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64" t="28069" r="9803" b="24727"/>
            <a:stretch/>
          </p:blipFill>
          <p:spPr bwMode="auto">
            <a:xfrm rot="5400000">
              <a:off x="10897124" y="5177685"/>
              <a:ext cx="3666430" cy="1587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66" name="Picture 18" descr="SparkFun Thing Plus - ESP32-S3">
            <a:extLst>
              <a:ext uri="{FF2B5EF4-FFF2-40B4-BE49-F238E27FC236}">
                <a16:creationId xmlns:a16="http://schemas.microsoft.com/office/drawing/2014/main" id="{41560B43-A0CC-EEC1-65F9-71853CC12D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8" t="6985" r="31967" b="5677"/>
          <a:stretch/>
        </p:blipFill>
        <p:spPr bwMode="auto">
          <a:xfrm>
            <a:off x="11398114" y="-371088"/>
            <a:ext cx="1698116" cy="4061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EECE83F-CDE7-01EA-995D-17513D1112B5}"/>
              </a:ext>
            </a:extLst>
          </p:cNvPr>
          <p:cNvSpPr txBox="1"/>
          <p:nvPr/>
        </p:nvSpPr>
        <p:spPr>
          <a:xfrm>
            <a:off x="11455939" y="3601116"/>
            <a:ext cx="1991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Thing+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$19.95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505330C-84C4-B640-7985-C2D7E9960466}"/>
              </a:ext>
            </a:extLst>
          </p:cNvPr>
          <p:cNvSpPr txBox="1"/>
          <p:nvPr/>
        </p:nvSpPr>
        <p:spPr>
          <a:xfrm>
            <a:off x="8207748" y="7601311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$19.95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FEA10E-D29E-0B09-3FEF-0E31BBCAD00B}"/>
              </a:ext>
            </a:extLst>
          </p:cNvPr>
          <p:cNvSpPr txBox="1"/>
          <p:nvPr/>
        </p:nvSpPr>
        <p:spPr>
          <a:xfrm>
            <a:off x="10062123" y="7601311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ESP32-S2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$17.50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AFD291-C3F7-D23B-08CE-4FABFC2CBB62}"/>
              </a:ext>
            </a:extLst>
          </p:cNvPr>
          <p:cNvSpPr txBox="1"/>
          <p:nvPr/>
        </p:nvSpPr>
        <p:spPr>
          <a:xfrm>
            <a:off x="11901189" y="7601311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$17.50</a:t>
            </a:r>
          </a:p>
        </p:txBody>
      </p:sp>
      <p:pic>
        <p:nvPicPr>
          <p:cNvPr id="12" name="Picture 8" descr="Adafruit ESP32-S2 TFT Feather powered on by a USB- C power source displaying the product tittle in a red, yellow, green, white and blue. ">
            <a:extLst>
              <a:ext uri="{FF2B5EF4-FFF2-40B4-BE49-F238E27FC236}">
                <a16:creationId xmlns:a16="http://schemas.microsoft.com/office/drawing/2014/main" id="{5B721852-2A17-9C78-207F-9EF283375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753" b="89973" l="22784" r="92062">
                        <a14:foregroundMark x1="29175" y1="38324" x2="28454" y2="45467"/>
                        <a14:foregroundMark x1="28454" y1="45467" x2="30000" y2="56044"/>
                        <a14:foregroundMark x1="30000" y1="56044" x2="42474" y2="66071"/>
                        <a14:foregroundMark x1="42474" y1="66071" x2="72371" y2="64560"/>
                        <a14:foregroundMark x1="72371" y1="64560" x2="85670" y2="65385"/>
                        <a14:foregroundMark x1="85670" y1="65385" x2="85670" y2="31868"/>
                        <a14:foregroundMark x1="85670" y1="31868" x2="33196" y2="32692"/>
                        <a14:foregroundMark x1="85567" y1="66346" x2="30619" y2="65522"/>
                        <a14:foregroundMark x1="30619" y1="65522" x2="27423" y2="59341"/>
                        <a14:foregroundMark x1="27423" y1="59341" x2="26804" y2="37912"/>
                        <a14:foregroundMark x1="26804" y1="37912" x2="25464" y2="63599"/>
                        <a14:foregroundMark x1="25464" y1="63599" x2="31134" y2="59890"/>
                        <a14:foregroundMark x1="31134" y1="59890" x2="31959" y2="40247"/>
                        <a14:foregroundMark x1="31959" y1="40247" x2="36701" y2="34890"/>
                        <a14:foregroundMark x1="36701" y1="34890" x2="39588" y2="44918"/>
                        <a14:foregroundMark x1="39588" y1="44918" x2="38763" y2="56181"/>
                        <a14:foregroundMark x1="38763" y1="56181" x2="37423" y2="60577"/>
                        <a14:foregroundMark x1="79485" y1="30357" x2="25773" y2="31181"/>
                        <a14:foregroundMark x1="25773" y1="31181" x2="28144" y2="37363"/>
                        <a14:foregroundMark x1="28144" y1="37363" x2="32887" y2="34341"/>
                        <a14:foregroundMark x1="32887" y1="34341" x2="29278" y2="31593"/>
                        <a14:foregroundMark x1="26495" y1="31044" x2="23299" y2="36264"/>
                        <a14:foregroundMark x1="24787" y1="65073" x2="26464" y2="65803"/>
                        <a14:foregroundMark x1="29833" y1="66738" x2="52577" y2="66346"/>
                        <a14:foregroundMark x1="52577" y1="66346" x2="81649" y2="66896"/>
                        <a14:foregroundMark x1="81031" y1="67857" x2="29360" y2="67726"/>
                        <a14:foregroundMark x1="23740" y1="65415" x2="25910" y2="66962"/>
                        <a14:foregroundMark x1="25773" y1="67250" x2="23877" y2="65370"/>
                        <a14:foregroundMark x1="23987" y1="65334" x2="25744" y2="67309"/>
                        <a14:foregroundMark x1="23814" y1="33654" x2="24433" y2="31044"/>
                        <a14:foregroundMark x1="26082" y1="30632" x2="24433" y2="31044"/>
                        <a14:foregroundMark x1="69381" y1="29945" x2="84021" y2="30082"/>
                        <a14:foregroundMark x1="23351" y1="65542" x2="25535" y2="67749"/>
                        <a14:foregroundMark x1="25604" y1="67603" x2="23967" y2="65341"/>
                        <a14:foregroundMark x1="25670" y1="67857" x2="28557" y2="67857"/>
                        <a14:backgroundMark x1="22577" y1="63462" x2="22990" y2="65659"/>
                        <a14:backgroundMark x1="28228" y1="68544" x2="28969" y2="68544"/>
                        <a14:backgroundMark x1="25155" y1="68544" x2="25342" y2="68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315" t="30075" r="13450" b="32203"/>
          <a:stretch/>
        </p:blipFill>
        <p:spPr bwMode="auto">
          <a:xfrm rot="5400000">
            <a:off x="4977146" y="886972"/>
            <a:ext cx="3643819" cy="1581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Back of purple square-shaped microcontroller next to US quarter for scale">
            <a:extLst>
              <a:ext uri="{FF2B5EF4-FFF2-40B4-BE49-F238E27FC236}">
                <a16:creationId xmlns:a16="http://schemas.microsoft.com/office/drawing/2014/main" id="{17780852-48C0-2F28-5384-F8A3B414C0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0000" b="90000" l="4755" r="42797">
                        <a14:foregroundMark x1="15258" y1="30220" x2="12268" y2="55632"/>
                        <a14:foregroundMark x1="12268" y1="55632" x2="13299" y2="64148"/>
                        <a14:foregroundMark x1="13299" y1="64148" x2="20619" y2="73352"/>
                        <a14:foregroundMark x1="20619" y1="73352" x2="37423" y2="74038"/>
                        <a14:foregroundMark x1="37423" y1="74038" x2="40619" y2="62775"/>
                        <a14:foregroundMark x1="40619" y1="62775" x2="40722" y2="32005"/>
                        <a14:foregroundMark x1="40722" y1="32005" x2="28660" y2="27473"/>
                        <a14:foregroundMark x1="28660" y1="27473" x2="21340" y2="27885"/>
                        <a14:foregroundMark x1="21340" y1="27885" x2="14742" y2="31181"/>
                        <a14:foregroundMark x1="14742" y1="31181" x2="13299" y2="336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73" t="22350" r="52448" b="15847"/>
          <a:stretch/>
        </p:blipFill>
        <p:spPr bwMode="auto">
          <a:xfrm>
            <a:off x="1368869" y="0"/>
            <a:ext cx="1247555" cy="1469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A69DF6-1766-9398-A036-8F851D760FC4}"/>
              </a:ext>
            </a:extLst>
          </p:cNvPr>
          <p:cNvSpPr txBox="1"/>
          <p:nvPr/>
        </p:nvSpPr>
        <p:spPr>
          <a:xfrm>
            <a:off x="1384311" y="1306804"/>
            <a:ext cx="1291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QT </a:t>
            </a:r>
            <a:r>
              <a:rPr lang="en-US" sz="1200" b="1" dirty="0" err="1">
                <a:latin typeface="Segoe Condensed" panose="020B0606040200020203" pitchFamily="34" charset="0"/>
              </a:rPr>
              <a:t>Py</a:t>
            </a:r>
            <a:r>
              <a:rPr lang="en-US" sz="1200" b="1" dirty="0">
                <a:latin typeface="Segoe Condensed" panose="020B0606040200020203" pitchFamily="34" charset="0"/>
              </a:rPr>
              <a:t> ESP32-C3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$9.95</a:t>
            </a:r>
          </a:p>
        </p:txBody>
      </p:sp>
      <p:pic>
        <p:nvPicPr>
          <p:cNvPr id="2070" name="Picture 22" descr="TOP_IMG">
            <a:extLst>
              <a:ext uri="{FF2B5EF4-FFF2-40B4-BE49-F238E27FC236}">
                <a16:creationId xmlns:a16="http://schemas.microsoft.com/office/drawing/2014/main" id="{34E42FA7-D3A6-2C60-9B57-A8897426B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25269" y="1991977"/>
            <a:ext cx="1469477" cy="1469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6390B2A-FBD1-B195-C2C6-A3E37B578B23}"/>
              </a:ext>
            </a:extLst>
          </p:cNvPr>
          <p:cNvSpPr txBox="1"/>
          <p:nvPr/>
        </p:nvSpPr>
        <p:spPr>
          <a:xfrm>
            <a:off x="13130" y="3367673"/>
            <a:ext cx="1291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Wemos Lolin ESP32-C3 Pico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$5.46</a:t>
            </a:r>
          </a:p>
        </p:txBody>
      </p:sp>
      <p:pic>
        <p:nvPicPr>
          <p:cNvPr id="3074" name="Picture 2" descr="TOP_IMG">
            <a:extLst>
              <a:ext uri="{FF2B5EF4-FFF2-40B4-BE49-F238E27FC236}">
                <a16:creationId xmlns:a16="http://schemas.microsoft.com/office/drawing/2014/main" id="{A87BC1E9-E456-105E-81BA-2E0726CF00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76" r="30729"/>
          <a:stretch/>
        </p:blipFill>
        <p:spPr bwMode="auto">
          <a:xfrm>
            <a:off x="3477298" y="4134503"/>
            <a:ext cx="1401977" cy="3632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019DB6-097F-ED6D-15C3-E88EB7862AE1}"/>
              </a:ext>
            </a:extLst>
          </p:cNvPr>
          <p:cNvSpPr txBox="1"/>
          <p:nvPr/>
        </p:nvSpPr>
        <p:spPr>
          <a:xfrm>
            <a:off x="3447677" y="7601311"/>
            <a:ext cx="1521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Wemos Lolin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$7.09</a:t>
            </a:r>
          </a:p>
        </p:txBody>
      </p:sp>
      <p:pic>
        <p:nvPicPr>
          <p:cNvPr id="3076" name="Picture 4" descr="Top view of small purple microcontroller.">
            <a:extLst>
              <a:ext uri="{FF2B5EF4-FFF2-40B4-BE49-F238E27FC236}">
                <a16:creationId xmlns:a16="http://schemas.microsoft.com/office/drawing/2014/main" id="{AA73F864-FFA7-0C59-720A-44C1035918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30" t="18709" r="23005" b="16576"/>
          <a:stretch/>
        </p:blipFill>
        <p:spPr bwMode="auto">
          <a:xfrm rot="5400000">
            <a:off x="1304515" y="2111907"/>
            <a:ext cx="1338575" cy="1115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8A4ABF-746C-3165-C0DD-01ADC5489EE4}"/>
              </a:ext>
            </a:extLst>
          </p:cNvPr>
          <p:cNvSpPr txBox="1"/>
          <p:nvPr/>
        </p:nvSpPr>
        <p:spPr>
          <a:xfrm>
            <a:off x="1381156" y="3365709"/>
            <a:ext cx="1291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QT </a:t>
            </a:r>
            <a:r>
              <a:rPr lang="en-US" sz="1200" b="1" dirty="0" err="1">
                <a:latin typeface="Segoe Condensed" panose="020B0606040200020203" pitchFamily="34" charset="0"/>
              </a:rPr>
              <a:t>Py</a:t>
            </a:r>
            <a:r>
              <a:rPr lang="en-US" sz="1200" b="1" dirty="0">
                <a:latin typeface="Segoe Condensed" panose="020B0606040200020203" pitchFamily="34" charset="0"/>
              </a:rPr>
              <a:t> ESP32-S3</a:t>
            </a:r>
            <a:br>
              <a:rPr lang="en-US" sz="1200" b="1" dirty="0">
                <a:latin typeface="Segoe Condensed" panose="020B0606040200020203" pitchFamily="34" charset="0"/>
              </a:rPr>
            </a:br>
            <a:r>
              <a:rPr lang="en-US" sz="1200" dirty="0">
                <a:latin typeface="Segoe Condensed" panose="020B0606040200020203" pitchFamily="34" charset="0"/>
              </a:rPr>
              <a:t>$12.50</a:t>
            </a:r>
          </a:p>
        </p:txBody>
      </p:sp>
      <p:sp>
        <p:nvSpPr>
          <p:cNvPr id="23" name="AutoShape 6">
            <a:extLst>
              <a:ext uri="{FF2B5EF4-FFF2-40B4-BE49-F238E27FC236}">
                <a16:creationId xmlns:a16="http://schemas.microsoft.com/office/drawing/2014/main" id="{8B139636-8FAB-1C95-63C4-AF49B7823D9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C67C703-1F64-6469-6A0A-991A78652C7A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4984700" y="4268562"/>
            <a:ext cx="1538400" cy="342273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D44BBDC-BC32-A4D9-15C1-697DE7365701}"/>
              </a:ext>
            </a:extLst>
          </p:cNvPr>
          <p:cNvSpPr txBox="1"/>
          <p:nvPr/>
        </p:nvSpPr>
        <p:spPr>
          <a:xfrm>
            <a:off x="4918589" y="7601311"/>
            <a:ext cx="1521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Generic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$0.99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53EC82D0-BA8C-82C9-D66F-FD957AB65ADE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 rot="10800000">
            <a:off x="6599787" y="4188269"/>
            <a:ext cx="1554434" cy="3538818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34E524C0-D796-4F19-F06C-31AAB5210EE5}"/>
              </a:ext>
            </a:extLst>
          </p:cNvPr>
          <p:cNvSpPr txBox="1"/>
          <p:nvPr/>
        </p:nvSpPr>
        <p:spPr>
          <a:xfrm>
            <a:off x="6498761" y="7601311"/>
            <a:ext cx="1655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Lilygo T-</a:t>
            </a:r>
            <a:r>
              <a:rPr lang="en-US" sz="1200" b="1" dirty="0" err="1">
                <a:latin typeface="Segoe Condensed" panose="020B0606040200020203" pitchFamily="34" charset="0"/>
              </a:rPr>
              <a:t>Disp</a:t>
            </a:r>
            <a:r>
              <a:rPr lang="en-US" sz="1200" b="1" dirty="0">
                <a:latin typeface="Segoe Condensed" panose="020B0606040200020203" pitchFamily="34" charset="0"/>
              </a:rPr>
              <a:t> S3 AMOLED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$33.98</a:t>
            </a:r>
          </a:p>
        </p:txBody>
      </p:sp>
    </p:spTree>
    <p:extLst>
      <p:ext uri="{BB962C8B-B14F-4D97-AF65-F5344CB8AC3E}">
        <p14:creationId xmlns:p14="http://schemas.microsoft.com/office/powerpoint/2010/main" val="25825864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CC550C6-D922-D796-5A67-E607AEC7F1C3}"/>
              </a:ext>
            </a:extLst>
          </p:cNvPr>
          <p:cNvSpPr/>
          <p:nvPr/>
        </p:nvSpPr>
        <p:spPr>
          <a:xfrm>
            <a:off x="-659218" y="-765544"/>
            <a:ext cx="14665842" cy="939918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A4C7164-F744-4456-C1A7-4628B7377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317360" y="708132"/>
            <a:ext cx="1301853" cy="1640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0E15709-70D9-C4FD-407C-E652E60BD9DE}"/>
              </a:ext>
            </a:extLst>
          </p:cNvPr>
          <p:cNvSpPr txBox="1"/>
          <p:nvPr/>
        </p:nvSpPr>
        <p:spPr>
          <a:xfrm>
            <a:off x="-3317360" y="2353338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Seeed Studio ESP32C6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$11.99</a:t>
            </a:r>
          </a:p>
        </p:txBody>
      </p:sp>
      <p:pic>
        <p:nvPicPr>
          <p:cNvPr id="2054" name="Picture 6" descr="ESP32-DEVKITC-32UE">
            <a:extLst>
              <a:ext uri="{FF2B5EF4-FFF2-40B4-BE49-F238E27FC236}">
                <a16:creationId xmlns:a16="http://schemas.microsoft.com/office/drawing/2014/main" id="{9578F8EE-9D47-A22C-2B60-9F988776E6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0" t="5539" r="23980"/>
          <a:stretch/>
        </p:blipFill>
        <p:spPr bwMode="auto">
          <a:xfrm>
            <a:off x="1327346" y="4154721"/>
            <a:ext cx="2061888" cy="37426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07D08F-DDDA-3F20-0754-85E5897A297E}"/>
              </a:ext>
            </a:extLst>
          </p:cNvPr>
          <p:cNvSpPr txBox="1"/>
          <p:nvPr/>
        </p:nvSpPr>
        <p:spPr>
          <a:xfrm>
            <a:off x="1327346" y="7700543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Espressif ESP32 Devkit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$10</a:t>
            </a:r>
          </a:p>
        </p:txBody>
      </p:sp>
      <p:pic>
        <p:nvPicPr>
          <p:cNvPr id="2056" name="Picture 8" descr="113991054">
            <a:extLst>
              <a:ext uri="{FF2B5EF4-FFF2-40B4-BE49-F238E27FC236}">
                <a16:creationId xmlns:a16="http://schemas.microsoft.com/office/drawing/2014/main" id="{94CE3AC6-8DEC-0B9D-5816-837AD72DB4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24455" r="25337" b="22117"/>
          <a:stretch/>
        </p:blipFill>
        <p:spPr bwMode="auto">
          <a:xfrm>
            <a:off x="0" y="41119"/>
            <a:ext cx="1247555" cy="1334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98B736-8A2B-D62B-1E42-8FBC8810292B}"/>
              </a:ext>
            </a:extLst>
          </p:cNvPr>
          <p:cNvSpPr txBox="1"/>
          <p:nvPr/>
        </p:nvSpPr>
        <p:spPr>
          <a:xfrm>
            <a:off x="63797" y="1312674"/>
            <a:ext cx="10774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Seeed Studio ESP32-C3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$4.99</a:t>
            </a:r>
          </a:p>
        </p:txBody>
      </p:sp>
      <p:pic>
        <p:nvPicPr>
          <p:cNvPr id="2058" name="Picture 10" descr="SparkFun Thing Plus - ESP32 WROOM (Micro-B)">
            <a:extLst>
              <a:ext uri="{FF2B5EF4-FFF2-40B4-BE49-F238E27FC236}">
                <a16:creationId xmlns:a16="http://schemas.microsoft.com/office/drawing/2014/main" id="{6DDBC644-DFD9-987B-B237-E14B5BA4E8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23" r="30403"/>
          <a:stretch/>
        </p:blipFill>
        <p:spPr bwMode="auto">
          <a:xfrm>
            <a:off x="7778265" y="-660005"/>
            <a:ext cx="1722469" cy="4465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ACCC10-ACD3-9AB7-B363-F90D038245FC}"/>
              </a:ext>
            </a:extLst>
          </p:cNvPr>
          <p:cNvSpPr txBox="1"/>
          <p:nvPr/>
        </p:nvSpPr>
        <p:spPr>
          <a:xfrm>
            <a:off x="7753451" y="3601116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Thing+ ESP32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$22.50</a:t>
            </a:r>
          </a:p>
        </p:txBody>
      </p:sp>
      <p:pic>
        <p:nvPicPr>
          <p:cNvPr id="2060" name="Picture 12" descr="SparkFun Thing Plus - ESP32-S2 WROOM">
            <a:extLst>
              <a:ext uri="{FF2B5EF4-FFF2-40B4-BE49-F238E27FC236}">
                <a16:creationId xmlns:a16="http://schemas.microsoft.com/office/drawing/2014/main" id="{200DEB8A-97ED-9466-CDB0-144BF3C3F8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1" t="6620" r="32986" b="2955"/>
          <a:stretch/>
        </p:blipFill>
        <p:spPr bwMode="auto">
          <a:xfrm>
            <a:off x="9639705" y="-369019"/>
            <a:ext cx="1559442" cy="40751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rduino® Nano ESP32">
            <a:extLst>
              <a:ext uri="{FF2B5EF4-FFF2-40B4-BE49-F238E27FC236}">
                <a16:creationId xmlns:a16="http://schemas.microsoft.com/office/drawing/2014/main" id="{1BFCEB41-D428-4011-C083-B3D1A35575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42" r="2525" b="24671"/>
          <a:stretch/>
        </p:blipFill>
        <p:spPr bwMode="auto">
          <a:xfrm rot="5400000">
            <a:off x="3174894" y="996079"/>
            <a:ext cx="3720992" cy="1488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0D8D6F-4C74-1E10-95B2-372E2869F374}"/>
              </a:ext>
            </a:extLst>
          </p:cNvPr>
          <p:cNvSpPr txBox="1"/>
          <p:nvPr/>
        </p:nvSpPr>
        <p:spPr>
          <a:xfrm>
            <a:off x="4199438" y="3601116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Arduino Nano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$20</a:t>
            </a:r>
          </a:p>
        </p:txBody>
      </p:sp>
      <p:pic>
        <p:nvPicPr>
          <p:cNvPr id="2062" name="Picture 14" descr="SparkFun Pro Micro - ESP32-C3">
            <a:extLst>
              <a:ext uri="{FF2B5EF4-FFF2-40B4-BE49-F238E27FC236}">
                <a16:creationId xmlns:a16="http://schemas.microsoft.com/office/drawing/2014/main" id="{71240954-2131-6121-841F-06013EF0F1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34" r="9849" b="28992"/>
          <a:stretch/>
        </p:blipFill>
        <p:spPr bwMode="auto">
          <a:xfrm rot="16200000">
            <a:off x="-655353" y="4845648"/>
            <a:ext cx="2601991" cy="1220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C29463-9E20-1B46-E11B-07485C9E8261}"/>
              </a:ext>
            </a:extLst>
          </p:cNvPr>
          <p:cNvSpPr txBox="1"/>
          <p:nvPr/>
        </p:nvSpPr>
        <p:spPr>
          <a:xfrm>
            <a:off x="-11630" y="6445487"/>
            <a:ext cx="1291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Pro Micro ESP32-C3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$9.95</a:t>
            </a:r>
          </a:p>
        </p:txBody>
      </p:sp>
      <p:pic>
        <p:nvPicPr>
          <p:cNvPr id="2064" name="Picture 16" descr="ESP32-S3-DEVKITC-1-N8">
            <a:extLst>
              <a:ext uri="{FF2B5EF4-FFF2-40B4-BE49-F238E27FC236}">
                <a16:creationId xmlns:a16="http://schemas.microsoft.com/office/drawing/2014/main" id="{F9A0414B-1242-9BB9-8F42-75351DEB0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9" t="3479" r="32535"/>
          <a:stretch/>
        </p:blipFill>
        <p:spPr bwMode="auto">
          <a:xfrm>
            <a:off x="2572437" y="-539133"/>
            <a:ext cx="1562302" cy="4264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C8268DF-78FB-7002-BC0E-EF645FD815C4}"/>
              </a:ext>
            </a:extLst>
          </p:cNvPr>
          <p:cNvSpPr txBox="1"/>
          <p:nvPr/>
        </p:nvSpPr>
        <p:spPr>
          <a:xfrm>
            <a:off x="2546630" y="3601116"/>
            <a:ext cx="18973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Espressif ESP32-S3 Devkit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52B7E-EB47-2443-C868-CDB7008E5F4A}"/>
              </a:ext>
            </a:extLst>
          </p:cNvPr>
          <p:cNvSpPr txBox="1"/>
          <p:nvPr/>
        </p:nvSpPr>
        <p:spPr>
          <a:xfrm>
            <a:off x="5939861" y="3601116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ESP32-S2 TFT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$24.95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82F8DC9-ABAF-F433-E376-CEEA8D4AB612}"/>
              </a:ext>
            </a:extLst>
          </p:cNvPr>
          <p:cNvGrpSpPr/>
          <p:nvPr/>
        </p:nvGrpSpPr>
        <p:grpSpPr>
          <a:xfrm>
            <a:off x="8279881" y="3675093"/>
            <a:ext cx="5135761" cy="4774248"/>
            <a:chOff x="8279881" y="3675092"/>
            <a:chExt cx="5244122" cy="487498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DE1A9EA-AB03-6D03-7A73-72D5AFD1CDD9}"/>
                </a:ext>
              </a:extLst>
            </p:cNvPr>
            <p:cNvGrpSpPr/>
            <p:nvPr/>
          </p:nvGrpSpPr>
          <p:grpSpPr>
            <a:xfrm>
              <a:off x="9181617" y="3675092"/>
              <a:ext cx="3464270" cy="4615819"/>
              <a:chOff x="6664670" y="509827"/>
              <a:chExt cx="3871732" cy="5158724"/>
            </a:xfrm>
          </p:grpSpPr>
          <p:pic>
            <p:nvPicPr>
              <p:cNvPr id="16" name="Picture 10" descr="Top view of rectangular microcontroller.">
                <a:extLst>
                  <a:ext uri="{FF2B5EF4-FFF2-40B4-BE49-F238E27FC236}">
                    <a16:creationId xmlns:a16="http://schemas.microsoft.com/office/drawing/2014/main" id="{606D2CCE-A0D4-1EC2-E021-162C784E29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340000">
                <a:off x="6021174" y="1153323"/>
                <a:ext cx="5158724" cy="38717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334ACF-C24E-7366-4F49-FA2090353DDB}"/>
                  </a:ext>
                </a:extLst>
              </p:cNvPr>
              <p:cNvSpPr/>
              <p:nvPr/>
            </p:nvSpPr>
            <p:spPr>
              <a:xfrm>
                <a:off x="6881149" y="729205"/>
                <a:ext cx="816016" cy="45893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pic>
          <p:nvPicPr>
            <p:cNvPr id="14" name="Picture 6" descr="Top view of rectangular microcontroller between two pieces of 16-pin header.">
              <a:extLst>
                <a:ext uri="{FF2B5EF4-FFF2-40B4-BE49-F238E27FC236}">
                  <a16:creationId xmlns:a16="http://schemas.microsoft.com/office/drawing/2014/main" id="{263A26F1-1E6B-542E-0E8B-D58160BC8D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2">
              <a:extLst>
                <a:ext uri="{BEBA8EAE-BF5A-486C-A8C5-ECC9F3942E4B}">
                  <a14:imgProps xmlns:a14="http://schemas.microsoft.com/office/drawing/2010/main">
                    <a14:imgLayer r:embed="rId13">
                      <a14:imgEffect>
                        <a14:backgroundRemoval t="10000" b="90000" l="10000" r="90000">
                          <a14:foregroundMark x1="23608" y1="32005" x2="54948" y2="31456"/>
                          <a14:foregroundMark x1="54948" y1="31456" x2="78144" y2="31868"/>
                          <a14:foregroundMark x1="81443" y1="67582" x2="37113" y2="66621"/>
                          <a14:foregroundMark x1="37113" y1="66621" x2="44536" y2="67445"/>
                          <a14:foregroundMark x1="44536" y1="67445" x2="59175" y2="66758"/>
                          <a14:foregroundMark x1="59175" y1="66758" x2="80825" y2="68269"/>
                          <a14:foregroundMark x1="84639" y1="66896" x2="34227" y2="69231"/>
                          <a14:foregroundMark x1="41546" y1="69093" x2="50928" y2="69780"/>
                          <a14:foregroundMark x1="50928" y1="69780" x2="75464" y2="69505"/>
                          <a14:foregroundMark x1="75464" y1="69505" x2="81340" y2="69505"/>
                          <a14:foregroundMark x1="81340" y1="69505" x2="84639" y2="65934"/>
                          <a14:foregroundMark x1="84639" y1="66071" x2="81856" y2="70192"/>
                          <a14:foregroundMark x1="80412" y1="31181" x2="20000" y2="32005"/>
                          <a14:foregroundMark x1="20000" y1="32005" x2="19485" y2="65385"/>
                          <a14:foregroundMark x1="25361" y1="31319" x2="34227" y2="31044"/>
                          <a14:foregroundMark x1="34227" y1="31044" x2="41649" y2="31319"/>
                          <a14:foregroundMark x1="24536" y1="31044" x2="21753" y2="31181"/>
                          <a14:foregroundMark x1="18969" y1="34478" x2="19278" y2="44231"/>
                          <a14:foregroundMark x1="82887" y1="30907" x2="19485" y2="31868"/>
                          <a14:foregroundMark x1="19072" y1="65247" x2="23402" y2="70055"/>
                          <a14:foregroundMark x1="21856" y1="69231" x2="20000" y2="67995"/>
                          <a14:foregroundMark x1="19588" y1="67308" x2="21546" y2="7033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76" t="30724" b="29718"/>
            <a:stretch/>
          </p:blipFill>
          <p:spPr bwMode="auto">
            <a:xfrm rot="5400000">
              <a:off x="6915732" y="5611125"/>
              <a:ext cx="4303097" cy="157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2" descr="Top shot Adafruit ESP32-S3 Feather with 4MB Flash 2MB PSRAM">
              <a:extLst>
                <a:ext uri="{FF2B5EF4-FFF2-40B4-BE49-F238E27FC236}">
                  <a16:creationId xmlns:a16="http://schemas.microsoft.com/office/drawing/2014/main" id="{180250F9-F8C8-7BE1-DB0D-2AFF1781F30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4">
              <a:extLst>
                <a:ext uri="{BEBA8EAE-BF5A-486C-A8C5-ECC9F3942E4B}">
                  <a14:imgProps xmlns:a14="http://schemas.microsoft.com/office/drawing/2010/main">
                    <a14:imgLayer r:embed="rId15">
                      <a14:imgEffect>
                        <a14:backgroundRemoval t="9753" b="89973" l="8454" r="90000">
                          <a14:foregroundMark x1="9588" y1="44231" x2="10309" y2="53297"/>
                          <a14:foregroundMark x1="10309" y1="53297" x2="9072" y2="55907"/>
                          <a14:foregroundMark x1="87320" y1="36401" x2="87423" y2="64835"/>
                          <a14:foregroundMark x1="87423" y1="64835" x2="82062" y2="52610"/>
                          <a14:foregroundMark x1="82062" y1="52610" x2="81237" y2="39698"/>
                          <a14:foregroundMark x1="81237" y1="39698" x2="84639" y2="58379"/>
                          <a14:foregroundMark x1="84639" y1="58379" x2="83299" y2="66484"/>
                          <a14:foregroundMark x1="83299" y1="66484" x2="88557" y2="61126"/>
                          <a14:foregroundMark x1="88557" y1="61126" x2="87629" y2="42857"/>
                          <a14:foregroundMark x1="87629" y1="42857" x2="80103" y2="49588"/>
                          <a14:foregroundMark x1="80103" y1="49588" x2="77320" y2="70192"/>
                          <a14:foregroundMark x1="77320" y1="70192" x2="87010" y2="74725"/>
                          <a14:foregroundMark x1="9175" y1="43407" x2="11443" y2="43407"/>
                          <a14:foregroundMark x1="10619" y1="43407" x2="8557" y2="50275"/>
                          <a14:foregroundMark x1="8557" y1="50275" x2="8454" y2="6085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64" t="28069" r="9803" b="24727"/>
            <a:stretch/>
          </p:blipFill>
          <p:spPr bwMode="auto">
            <a:xfrm rot="5400000">
              <a:off x="10897124" y="5177685"/>
              <a:ext cx="3666430" cy="1587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66" name="Picture 18" descr="SparkFun Thing Plus - ESP32-S3">
            <a:extLst>
              <a:ext uri="{FF2B5EF4-FFF2-40B4-BE49-F238E27FC236}">
                <a16:creationId xmlns:a16="http://schemas.microsoft.com/office/drawing/2014/main" id="{41560B43-A0CC-EEC1-65F9-71853CC12D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8" t="6985" r="31967" b="5677"/>
          <a:stretch/>
        </p:blipFill>
        <p:spPr bwMode="auto">
          <a:xfrm>
            <a:off x="11398114" y="-371088"/>
            <a:ext cx="1698116" cy="4061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EECE83F-CDE7-01EA-995D-17513D1112B5}"/>
              </a:ext>
            </a:extLst>
          </p:cNvPr>
          <p:cNvSpPr txBox="1"/>
          <p:nvPr/>
        </p:nvSpPr>
        <p:spPr>
          <a:xfrm>
            <a:off x="11427587" y="3601116"/>
            <a:ext cx="1991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Thing+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$19.95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505330C-84C4-B640-7985-C2D7E9960466}"/>
              </a:ext>
            </a:extLst>
          </p:cNvPr>
          <p:cNvSpPr txBox="1"/>
          <p:nvPr/>
        </p:nvSpPr>
        <p:spPr>
          <a:xfrm>
            <a:off x="8207748" y="7700543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$19.95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FEA10E-D29E-0B09-3FEF-0E31BBCAD00B}"/>
              </a:ext>
            </a:extLst>
          </p:cNvPr>
          <p:cNvSpPr txBox="1"/>
          <p:nvPr/>
        </p:nvSpPr>
        <p:spPr>
          <a:xfrm>
            <a:off x="10012507" y="7700543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ESP32-S2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$17.50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AFD291-C3F7-D23B-08CE-4FABFC2CBB62}"/>
              </a:ext>
            </a:extLst>
          </p:cNvPr>
          <p:cNvSpPr txBox="1"/>
          <p:nvPr/>
        </p:nvSpPr>
        <p:spPr>
          <a:xfrm>
            <a:off x="11809044" y="7700543"/>
            <a:ext cx="17720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$17.50</a:t>
            </a:r>
          </a:p>
        </p:txBody>
      </p:sp>
      <p:pic>
        <p:nvPicPr>
          <p:cNvPr id="12" name="Picture 8" descr="Adafruit ESP32-S2 TFT Feather powered on by a USB- C power source displaying the product tittle in a red, yellow, green, white and blue. ">
            <a:extLst>
              <a:ext uri="{FF2B5EF4-FFF2-40B4-BE49-F238E27FC236}">
                <a16:creationId xmlns:a16="http://schemas.microsoft.com/office/drawing/2014/main" id="{5B721852-2A17-9C78-207F-9EF283375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7">
            <a:extLst>
              <a:ext uri="{BEBA8EAE-BF5A-486C-A8C5-ECC9F3942E4B}">
                <a14:imgProps xmlns:a14="http://schemas.microsoft.com/office/drawing/2010/main">
                  <a14:imgLayer r:embed="rId18">
                    <a14:imgEffect>
                      <a14:backgroundRemoval t="9753" b="89973" l="22784" r="92062">
                        <a14:foregroundMark x1="29175" y1="38324" x2="28454" y2="45467"/>
                        <a14:foregroundMark x1="28454" y1="45467" x2="30000" y2="56044"/>
                        <a14:foregroundMark x1="30000" y1="56044" x2="42474" y2="66071"/>
                        <a14:foregroundMark x1="42474" y1="66071" x2="72371" y2="64560"/>
                        <a14:foregroundMark x1="72371" y1="64560" x2="85670" y2="65385"/>
                        <a14:foregroundMark x1="85670" y1="65385" x2="85670" y2="31868"/>
                        <a14:foregroundMark x1="85670" y1="31868" x2="33196" y2="32692"/>
                        <a14:foregroundMark x1="85567" y1="66346" x2="30619" y2="65522"/>
                        <a14:foregroundMark x1="30619" y1="65522" x2="27423" y2="59341"/>
                        <a14:foregroundMark x1="27423" y1="59341" x2="26804" y2="37912"/>
                        <a14:foregroundMark x1="26804" y1="37912" x2="25464" y2="63599"/>
                        <a14:foregroundMark x1="25464" y1="63599" x2="31134" y2="59890"/>
                        <a14:foregroundMark x1="31134" y1="59890" x2="31959" y2="40247"/>
                        <a14:foregroundMark x1="31959" y1="40247" x2="36701" y2="34890"/>
                        <a14:foregroundMark x1="36701" y1="34890" x2="39588" y2="44918"/>
                        <a14:foregroundMark x1="39588" y1="44918" x2="38763" y2="56181"/>
                        <a14:foregroundMark x1="38763" y1="56181" x2="37423" y2="60577"/>
                        <a14:foregroundMark x1="79485" y1="30357" x2="25773" y2="31181"/>
                        <a14:foregroundMark x1="25773" y1="31181" x2="28144" y2="37363"/>
                        <a14:foregroundMark x1="28144" y1="37363" x2="32887" y2="34341"/>
                        <a14:foregroundMark x1="32887" y1="34341" x2="29278" y2="31593"/>
                        <a14:foregroundMark x1="26495" y1="31044" x2="23299" y2="36264"/>
                        <a14:foregroundMark x1="24787" y1="65073" x2="26464" y2="65803"/>
                        <a14:foregroundMark x1="29833" y1="66738" x2="52577" y2="66346"/>
                        <a14:foregroundMark x1="52577" y1="66346" x2="81649" y2="66896"/>
                        <a14:foregroundMark x1="81031" y1="67857" x2="29360" y2="67726"/>
                        <a14:foregroundMark x1="23740" y1="65415" x2="25910" y2="66962"/>
                        <a14:foregroundMark x1="25773" y1="67250" x2="23877" y2="65370"/>
                        <a14:foregroundMark x1="23987" y1="65334" x2="25744" y2="67309"/>
                        <a14:foregroundMark x1="23814" y1="33654" x2="24433" y2="31044"/>
                        <a14:foregroundMark x1="26082" y1="30632" x2="24433" y2="31044"/>
                        <a14:foregroundMark x1="69381" y1="29945" x2="84021" y2="30082"/>
                        <a14:foregroundMark x1="23351" y1="65542" x2="25535" y2="67749"/>
                        <a14:foregroundMark x1="25604" y1="67603" x2="23967" y2="65341"/>
                        <a14:foregroundMark x1="25670" y1="67857" x2="28557" y2="67857"/>
                        <a14:backgroundMark x1="22577" y1="63462" x2="22990" y2="65659"/>
                        <a14:backgroundMark x1="28228" y1="68544" x2="28969" y2="68544"/>
                        <a14:backgroundMark x1="25155" y1="68544" x2="25342" y2="68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315" t="30075" r="13450" b="32203"/>
          <a:stretch/>
        </p:blipFill>
        <p:spPr bwMode="auto">
          <a:xfrm rot="5400000">
            <a:off x="4977146" y="886972"/>
            <a:ext cx="3643819" cy="15813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Back of purple square-shaped microcontroller next to US quarter for scale">
            <a:extLst>
              <a:ext uri="{FF2B5EF4-FFF2-40B4-BE49-F238E27FC236}">
                <a16:creationId xmlns:a16="http://schemas.microsoft.com/office/drawing/2014/main" id="{17780852-48C0-2F28-5384-F8A3B414C0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9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ackgroundRemoval t="10000" b="90000" l="4755" r="42797">
                        <a14:foregroundMark x1="15258" y1="30220" x2="12268" y2="55632"/>
                        <a14:foregroundMark x1="12268" y1="55632" x2="13299" y2="64148"/>
                        <a14:foregroundMark x1="13299" y1="64148" x2="20619" y2="73352"/>
                        <a14:foregroundMark x1="20619" y1="73352" x2="37423" y2="74038"/>
                        <a14:foregroundMark x1="37423" y1="74038" x2="40619" y2="62775"/>
                        <a14:foregroundMark x1="40619" y1="62775" x2="40722" y2="32005"/>
                        <a14:foregroundMark x1="40722" y1="32005" x2="28660" y2="27473"/>
                        <a14:foregroundMark x1="28660" y1="27473" x2="21340" y2="27885"/>
                        <a14:foregroundMark x1="21340" y1="27885" x2="14742" y2="31181"/>
                        <a14:foregroundMark x1="14742" y1="31181" x2="13299" y2="336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73" t="22350" r="52448" b="15847"/>
          <a:stretch/>
        </p:blipFill>
        <p:spPr bwMode="auto">
          <a:xfrm>
            <a:off x="1368869" y="0"/>
            <a:ext cx="1247555" cy="1469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A69DF6-1766-9398-A036-8F851D760FC4}"/>
              </a:ext>
            </a:extLst>
          </p:cNvPr>
          <p:cNvSpPr txBox="1"/>
          <p:nvPr/>
        </p:nvSpPr>
        <p:spPr>
          <a:xfrm>
            <a:off x="1384311" y="1306804"/>
            <a:ext cx="1291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QT </a:t>
            </a:r>
            <a:r>
              <a:rPr lang="en-US" sz="1200" b="1" dirty="0" err="1">
                <a:latin typeface="Segoe Condensed" panose="020B0606040200020203" pitchFamily="34" charset="0"/>
              </a:rPr>
              <a:t>Py</a:t>
            </a:r>
            <a:r>
              <a:rPr lang="en-US" sz="1200" b="1" dirty="0">
                <a:latin typeface="Segoe Condensed" panose="020B0606040200020203" pitchFamily="34" charset="0"/>
              </a:rPr>
              <a:t> ESP32-C3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$9.95</a:t>
            </a:r>
          </a:p>
        </p:txBody>
      </p:sp>
      <p:pic>
        <p:nvPicPr>
          <p:cNvPr id="2070" name="Picture 22" descr="TOP_IMG">
            <a:extLst>
              <a:ext uri="{FF2B5EF4-FFF2-40B4-BE49-F238E27FC236}">
                <a16:creationId xmlns:a16="http://schemas.microsoft.com/office/drawing/2014/main" id="{34E42FA7-D3A6-2C60-9B57-A8897426B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-25269" y="1991977"/>
            <a:ext cx="1469477" cy="1469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6390B2A-FBD1-B195-C2C6-A3E37B578B23}"/>
              </a:ext>
            </a:extLst>
          </p:cNvPr>
          <p:cNvSpPr txBox="1"/>
          <p:nvPr/>
        </p:nvSpPr>
        <p:spPr>
          <a:xfrm>
            <a:off x="13130" y="3367673"/>
            <a:ext cx="1291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Wemos Lolin ESP32-C3 Pico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$5.46</a:t>
            </a:r>
          </a:p>
        </p:txBody>
      </p:sp>
      <p:pic>
        <p:nvPicPr>
          <p:cNvPr id="3074" name="Picture 2" descr="TOP_IMG">
            <a:extLst>
              <a:ext uri="{FF2B5EF4-FFF2-40B4-BE49-F238E27FC236}">
                <a16:creationId xmlns:a16="http://schemas.microsoft.com/office/drawing/2014/main" id="{A87BC1E9-E456-105E-81BA-2E0726CF00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76" r="30729"/>
          <a:stretch/>
        </p:blipFill>
        <p:spPr bwMode="auto">
          <a:xfrm>
            <a:off x="3477298" y="4134503"/>
            <a:ext cx="1401977" cy="3632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019DB6-097F-ED6D-15C3-E88EB7862AE1}"/>
              </a:ext>
            </a:extLst>
          </p:cNvPr>
          <p:cNvSpPr txBox="1"/>
          <p:nvPr/>
        </p:nvSpPr>
        <p:spPr>
          <a:xfrm>
            <a:off x="3447677" y="7700543"/>
            <a:ext cx="1521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Wemos Lolin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$7.09</a:t>
            </a:r>
          </a:p>
        </p:txBody>
      </p:sp>
      <p:pic>
        <p:nvPicPr>
          <p:cNvPr id="3076" name="Picture 4" descr="Top view of small purple microcontroller.">
            <a:extLst>
              <a:ext uri="{FF2B5EF4-FFF2-40B4-BE49-F238E27FC236}">
                <a16:creationId xmlns:a16="http://schemas.microsoft.com/office/drawing/2014/main" id="{AA73F864-FFA7-0C59-720A-44C1035918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3">
            <a:extLst>
              <a:ext uri="{BEBA8EAE-BF5A-486C-A8C5-ECC9F3942E4B}">
                <a14:imgProps xmlns:a14="http://schemas.microsoft.com/office/drawing/2010/main">
                  <a14:imgLayer r:embed="rId2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30" t="18709" r="23005" b="16576"/>
          <a:stretch/>
        </p:blipFill>
        <p:spPr bwMode="auto">
          <a:xfrm rot="5400000">
            <a:off x="1304515" y="2111907"/>
            <a:ext cx="1338575" cy="1115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8A4ABF-746C-3165-C0DD-01ADC5489EE4}"/>
              </a:ext>
            </a:extLst>
          </p:cNvPr>
          <p:cNvSpPr txBox="1"/>
          <p:nvPr/>
        </p:nvSpPr>
        <p:spPr>
          <a:xfrm>
            <a:off x="1381156" y="3365709"/>
            <a:ext cx="12917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QT </a:t>
            </a:r>
            <a:r>
              <a:rPr lang="en-US" sz="1200" b="1" dirty="0" err="1">
                <a:latin typeface="Segoe Condensed" panose="020B0606040200020203" pitchFamily="34" charset="0"/>
              </a:rPr>
              <a:t>Py</a:t>
            </a:r>
            <a:r>
              <a:rPr lang="en-US" sz="1200" b="1" dirty="0">
                <a:latin typeface="Segoe Condensed" panose="020B0606040200020203" pitchFamily="34" charset="0"/>
              </a:rPr>
              <a:t> ESP32-S3</a:t>
            </a:r>
            <a:br>
              <a:rPr lang="en-US" sz="1200" b="1" dirty="0">
                <a:latin typeface="Segoe Condensed" panose="020B0606040200020203" pitchFamily="34" charset="0"/>
              </a:rPr>
            </a:br>
            <a:r>
              <a:rPr lang="en-US" sz="1200" dirty="0">
                <a:latin typeface="Segoe Condensed" panose="020B0606040200020203" pitchFamily="34" charset="0"/>
              </a:rPr>
              <a:t>$12.50</a:t>
            </a:r>
          </a:p>
        </p:txBody>
      </p:sp>
      <p:sp>
        <p:nvSpPr>
          <p:cNvPr id="23" name="AutoShape 6">
            <a:extLst>
              <a:ext uri="{FF2B5EF4-FFF2-40B4-BE49-F238E27FC236}">
                <a16:creationId xmlns:a16="http://schemas.microsoft.com/office/drawing/2014/main" id="{8B139636-8FAB-1C95-63C4-AF49B7823D9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C67C703-1F64-6469-6A0A-991A78652C7A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4984700" y="4268562"/>
            <a:ext cx="1538400" cy="3422737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D44BBDC-BC32-A4D9-15C1-697DE7365701}"/>
              </a:ext>
            </a:extLst>
          </p:cNvPr>
          <p:cNvSpPr txBox="1"/>
          <p:nvPr/>
        </p:nvSpPr>
        <p:spPr>
          <a:xfrm>
            <a:off x="4918589" y="7700543"/>
            <a:ext cx="1521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Generic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$0.99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53EC82D0-BA8C-82C9-D66F-FD957AB65ADE}"/>
              </a:ext>
            </a:extLst>
          </p:cNvPr>
          <p:cNvPicPr>
            <a:picLocks noChangeAspect="1"/>
          </p:cNvPicPr>
          <p:nvPr/>
        </p:nvPicPr>
        <p:blipFill>
          <a:blip r:embed="rId26"/>
          <a:stretch>
            <a:fillRect/>
          </a:stretch>
        </p:blipFill>
        <p:spPr>
          <a:xfrm rot="10800000">
            <a:off x="6599787" y="4188269"/>
            <a:ext cx="1554434" cy="3538818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34E524C0-D796-4F19-F06C-31AAB5210EE5}"/>
              </a:ext>
            </a:extLst>
          </p:cNvPr>
          <p:cNvSpPr txBox="1"/>
          <p:nvPr/>
        </p:nvSpPr>
        <p:spPr>
          <a:xfrm>
            <a:off x="6498761" y="7700543"/>
            <a:ext cx="16554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Lilygo T-</a:t>
            </a:r>
            <a:r>
              <a:rPr lang="en-US" sz="1200" b="1" dirty="0" err="1">
                <a:latin typeface="Segoe Condensed" panose="020B0606040200020203" pitchFamily="34" charset="0"/>
              </a:rPr>
              <a:t>Disp</a:t>
            </a:r>
            <a:r>
              <a:rPr lang="en-US" sz="1200" b="1" dirty="0">
                <a:latin typeface="Segoe Condensed" panose="020B0606040200020203" pitchFamily="34" charset="0"/>
              </a:rPr>
              <a:t> S3 AMOLED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$33.98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8813E67-A2FF-D457-19BB-DEC280CBC535}"/>
              </a:ext>
            </a:extLst>
          </p:cNvPr>
          <p:cNvSpPr txBox="1"/>
          <p:nvPr/>
        </p:nvSpPr>
        <p:spPr>
          <a:xfrm>
            <a:off x="9639705" y="3601116"/>
            <a:ext cx="19918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Thing+ ESP32-S2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$21.50</a:t>
            </a:r>
          </a:p>
        </p:txBody>
      </p:sp>
    </p:spTree>
    <p:extLst>
      <p:ext uri="{BB962C8B-B14F-4D97-AF65-F5344CB8AC3E}">
        <p14:creationId xmlns:p14="http://schemas.microsoft.com/office/powerpoint/2010/main" val="1593304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ESP32-DEVKITC-32UE">
            <a:extLst>
              <a:ext uri="{FF2B5EF4-FFF2-40B4-BE49-F238E27FC236}">
                <a16:creationId xmlns:a16="http://schemas.microsoft.com/office/drawing/2014/main" id="{9578F8EE-9D47-A22C-2B60-9F988776E6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80" t="5539" r="23980"/>
          <a:stretch/>
        </p:blipFill>
        <p:spPr bwMode="auto">
          <a:xfrm>
            <a:off x="2017750" y="3649900"/>
            <a:ext cx="1598808" cy="2902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507D08F-DDDA-3F20-0754-85E5897A297E}"/>
              </a:ext>
            </a:extLst>
          </p:cNvPr>
          <p:cNvSpPr txBox="1"/>
          <p:nvPr/>
        </p:nvSpPr>
        <p:spPr>
          <a:xfrm>
            <a:off x="2017750" y="6312106"/>
            <a:ext cx="1343373" cy="349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Espressif ESP32 Devkit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$10</a:t>
            </a:r>
          </a:p>
        </p:txBody>
      </p:sp>
      <p:pic>
        <p:nvPicPr>
          <p:cNvPr id="2056" name="Picture 8" descr="113991054">
            <a:extLst>
              <a:ext uri="{FF2B5EF4-FFF2-40B4-BE49-F238E27FC236}">
                <a16:creationId xmlns:a16="http://schemas.microsoft.com/office/drawing/2014/main" id="{94CE3AC6-8DEC-0B9D-5816-837AD72DB4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98" t="24455" r="25337" b="22117"/>
          <a:stretch/>
        </p:blipFill>
        <p:spPr bwMode="auto">
          <a:xfrm>
            <a:off x="1011529" y="389737"/>
            <a:ext cx="945734" cy="10112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C98B736-8A2B-D62B-1E42-8FBC8810292B}"/>
              </a:ext>
            </a:extLst>
          </p:cNvPr>
          <p:cNvSpPr txBox="1"/>
          <p:nvPr/>
        </p:nvSpPr>
        <p:spPr>
          <a:xfrm>
            <a:off x="1059892" y="1353666"/>
            <a:ext cx="816768" cy="489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Seeed Studio ESP32-C3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$4.99</a:t>
            </a:r>
          </a:p>
        </p:txBody>
      </p:sp>
      <p:pic>
        <p:nvPicPr>
          <p:cNvPr id="2058" name="Picture 10" descr="SparkFun Thing Plus - ESP32 WROOM (Micro-B)">
            <a:extLst>
              <a:ext uri="{FF2B5EF4-FFF2-40B4-BE49-F238E27FC236}">
                <a16:creationId xmlns:a16="http://schemas.microsoft.com/office/drawing/2014/main" id="{6DDBC644-DFD9-987B-B237-E14B5BA4E8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023" r="30403"/>
          <a:stretch/>
        </p:blipFill>
        <p:spPr bwMode="auto">
          <a:xfrm>
            <a:off x="7032532" y="-141764"/>
            <a:ext cx="1305752" cy="3385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EACCC10-ACD3-9AB7-B363-F90D038245FC}"/>
              </a:ext>
            </a:extLst>
          </p:cNvPr>
          <p:cNvSpPr txBox="1"/>
          <p:nvPr/>
        </p:nvSpPr>
        <p:spPr>
          <a:xfrm>
            <a:off x="6965233" y="3073519"/>
            <a:ext cx="1343373" cy="349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Thing+ ESP32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$22.50</a:t>
            </a:r>
          </a:p>
        </p:txBody>
      </p:sp>
      <p:pic>
        <p:nvPicPr>
          <p:cNvPr id="2060" name="Picture 12" descr="SparkFun Thing Plus - ESP32-S2 WROOM">
            <a:extLst>
              <a:ext uri="{FF2B5EF4-FFF2-40B4-BE49-F238E27FC236}">
                <a16:creationId xmlns:a16="http://schemas.microsoft.com/office/drawing/2014/main" id="{200DEB8A-97ED-9466-CDB0-144BF3C3F84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11" t="6620" r="32986" b="2955"/>
          <a:stretch/>
        </p:blipFill>
        <p:spPr bwMode="auto">
          <a:xfrm>
            <a:off x="8524650" y="78824"/>
            <a:ext cx="1182166" cy="3089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8813E67-A2FF-D457-19BB-DEC280CBC535}"/>
              </a:ext>
            </a:extLst>
          </p:cNvPr>
          <p:cNvSpPr txBox="1"/>
          <p:nvPr/>
        </p:nvSpPr>
        <p:spPr>
          <a:xfrm>
            <a:off x="8547860" y="3073519"/>
            <a:ext cx="1428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Thing+ ESP32-S2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$21.50</a:t>
            </a:r>
          </a:p>
        </p:txBody>
      </p:sp>
      <p:pic>
        <p:nvPicPr>
          <p:cNvPr id="2052" name="Picture 4" descr="Arduino® Nano ESP32">
            <a:extLst>
              <a:ext uri="{FF2B5EF4-FFF2-40B4-BE49-F238E27FC236}">
                <a16:creationId xmlns:a16="http://schemas.microsoft.com/office/drawing/2014/main" id="{1BFCEB41-D428-4011-C083-B3D1A35575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42" r="2525" b="24671"/>
          <a:stretch/>
        </p:blipFill>
        <p:spPr bwMode="auto">
          <a:xfrm rot="5400000">
            <a:off x="3486286" y="1113664"/>
            <a:ext cx="2820773" cy="1128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0D8D6F-4C74-1E10-95B2-372E2869F374}"/>
              </a:ext>
            </a:extLst>
          </p:cNvPr>
          <p:cNvSpPr txBox="1"/>
          <p:nvPr/>
        </p:nvSpPr>
        <p:spPr>
          <a:xfrm>
            <a:off x="4251713" y="3073519"/>
            <a:ext cx="1343373" cy="349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Arduino Nano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$20</a:t>
            </a:r>
          </a:p>
        </p:txBody>
      </p:sp>
      <p:pic>
        <p:nvPicPr>
          <p:cNvPr id="2062" name="Picture 14" descr="SparkFun Pro Micro - ESP32-C3">
            <a:extLst>
              <a:ext uri="{FF2B5EF4-FFF2-40B4-BE49-F238E27FC236}">
                <a16:creationId xmlns:a16="http://schemas.microsoft.com/office/drawing/2014/main" id="{71240954-2131-6121-841F-06013EF0F1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34" r="9849" b="28992"/>
          <a:stretch/>
        </p:blipFill>
        <p:spPr bwMode="auto">
          <a:xfrm rot="16200000">
            <a:off x="476850" y="4481766"/>
            <a:ext cx="2091680" cy="980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6C29463-9E20-1B46-E11B-07485C9E8261}"/>
              </a:ext>
            </a:extLst>
          </p:cNvPr>
          <p:cNvSpPr txBox="1"/>
          <p:nvPr/>
        </p:nvSpPr>
        <p:spPr>
          <a:xfrm>
            <a:off x="996486" y="5773045"/>
            <a:ext cx="979254" cy="489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Pro Micro ESP32-C3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$9.95</a:t>
            </a:r>
          </a:p>
        </p:txBody>
      </p:sp>
      <p:pic>
        <p:nvPicPr>
          <p:cNvPr id="2064" name="Picture 16" descr="ESP32-S3-DEVKITC-1-N8">
            <a:extLst>
              <a:ext uri="{FF2B5EF4-FFF2-40B4-BE49-F238E27FC236}">
                <a16:creationId xmlns:a16="http://schemas.microsoft.com/office/drawing/2014/main" id="{F9A0414B-1242-9BB9-8F42-75351DEB02C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09" t="3479" r="32535"/>
          <a:stretch/>
        </p:blipFill>
        <p:spPr bwMode="auto">
          <a:xfrm>
            <a:off x="2961617" y="-50134"/>
            <a:ext cx="1184335" cy="3233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C8268DF-78FB-7002-BC0E-EF645FD815C4}"/>
              </a:ext>
            </a:extLst>
          </p:cNvPr>
          <p:cNvSpPr txBox="1"/>
          <p:nvPr/>
        </p:nvSpPr>
        <p:spPr>
          <a:xfrm>
            <a:off x="2942053" y="3073519"/>
            <a:ext cx="1438297" cy="349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Espressif ESP32-S3 Devkit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452B7E-EB47-2443-C868-CDB7008E5F4A}"/>
              </a:ext>
            </a:extLst>
          </p:cNvPr>
          <p:cNvSpPr txBox="1"/>
          <p:nvPr/>
        </p:nvSpPr>
        <p:spPr>
          <a:xfrm>
            <a:off x="5576630" y="3073519"/>
            <a:ext cx="1343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ESP32-S2 TFT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$24.95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82F8DC9-ABAF-F433-E376-CEEA8D4AB612}"/>
              </a:ext>
            </a:extLst>
          </p:cNvPr>
          <p:cNvGrpSpPr/>
          <p:nvPr/>
        </p:nvGrpSpPr>
        <p:grpSpPr>
          <a:xfrm>
            <a:off x="7288259" y="3286309"/>
            <a:ext cx="3893267" cy="3619215"/>
            <a:chOff x="8279881" y="3675092"/>
            <a:chExt cx="5244122" cy="4874981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DE1A9EA-AB03-6D03-7A73-72D5AFD1CDD9}"/>
                </a:ext>
              </a:extLst>
            </p:cNvPr>
            <p:cNvGrpSpPr/>
            <p:nvPr/>
          </p:nvGrpSpPr>
          <p:grpSpPr>
            <a:xfrm>
              <a:off x="9181617" y="3675092"/>
              <a:ext cx="3464270" cy="4615819"/>
              <a:chOff x="6664670" y="509827"/>
              <a:chExt cx="3871732" cy="5158724"/>
            </a:xfrm>
          </p:grpSpPr>
          <p:pic>
            <p:nvPicPr>
              <p:cNvPr id="16" name="Picture 10" descr="Top view of rectangular microcontroller.">
                <a:extLst>
                  <a:ext uri="{FF2B5EF4-FFF2-40B4-BE49-F238E27FC236}">
                    <a16:creationId xmlns:a16="http://schemas.microsoft.com/office/drawing/2014/main" id="{606D2CCE-A0D4-1EC2-E021-162C784E29E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9">
                <a:extLst>
                  <a:ext uri="{BEBA8EAE-BF5A-486C-A8C5-ECC9F3942E4B}">
                    <a14:imgProps xmlns:a14="http://schemas.microsoft.com/office/drawing/2010/main">
                      <a14:imgLayer r:embed="rId10">
                        <a14:imgEffect>
                          <a14:backgroundRemoval t="10000" b="90000" l="10000" r="9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340000">
                <a:off x="6021174" y="1153323"/>
                <a:ext cx="5158724" cy="3871732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334ACF-C24E-7366-4F49-FA2090353DDB}"/>
                  </a:ext>
                </a:extLst>
              </p:cNvPr>
              <p:cNvSpPr/>
              <p:nvPr/>
            </p:nvSpPr>
            <p:spPr>
              <a:xfrm>
                <a:off x="6881149" y="729205"/>
                <a:ext cx="816016" cy="458936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600"/>
              </a:p>
            </p:txBody>
          </p:sp>
        </p:grpSp>
        <p:pic>
          <p:nvPicPr>
            <p:cNvPr id="14" name="Picture 6" descr="Top view of rectangular microcontroller between two pieces of 16-pin header.">
              <a:extLst>
                <a:ext uri="{FF2B5EF4-FFF2-40B4-BE49-F238E27FC236}">
                  <a16:creationId xmlns:a16="http://schemas.microsoft.com/office/drawing/2014/main" id="{263A26F1-1E6B-542E-0E8B-D58160BC8D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1">
              <a:extLst>
                <a:ext uri="{BEBA8EAE-BF5A-486C-A8C5-ECC9F3942E4B}">
                  <a14:imgProps xmlns:a14="http://schemas.microsoft.com/office/drawing/2010/main">
                    <a14:imgLayer r:embed="rId12">
                      <a14:imgEffect>
                        <a14:backgroundRemoval t="10000" b="90000" l="10000" r="90000">
                          <a14:foregroundMark x1="23608" y1="32005" x2="54948" y2="31456"/>
                          <a14:foregroundMark x1="54948" y1="31456" x2="78144" y2="31868"/>
                          <a14:foregroundMark x1="81443" y1="67582" x2="37113" y2="66621"/>
                          <a14:foregroundMark x1="37113" y1="66621" x2="44536" y2="67445"/>
                          <a14:foregroundMark x1="44536" y1="67445" x2="59175" y2="66758"/>
                          <a14:foregroundMark x1="59175" y1="66758" x2="80825" y2="68269"/>
                          <a14:foregroundMark x1="84639" y1="66896" x2="34227" y2="69231"/>
                          <a14:foregroundMark x1="41546" y1="69093" x2="50928" y2="69780"/>
                          <a14:foregroundMark x1="50928" y1="69780" x2="75464" y2="69505"/>
                          <a14:foregroundMark x1="75464" y1="69505" x2="81340" y2="69505"/>
                          <a14:foregroundMark x1="81340" y1="69505" x2="84639" y2="65934"/>
                          <a14:foregroundMark x1="84639" y1="66071" x2="81856" y2="70192"/>
                          <a14:foregroundMark x1="80412" y1="31181" x2="20000" y2="32005"/>
                          <a14:foregroundMark x1="20000" y1="32005" x2="19485" y2="65385"/>
                          <a14:foregroundMark x1="25361" y1="31319" x2="34227" y2="31044"/>
                          <a14:foregroundMark x1="34227" y1="31044" x2="41649" y2="31319"/>
                          <a14:foregroundMark x1="24536" y1="31044" x2="21753" y2="31181"/>
                          <a14:foregroundMark x1="18969" y1="34478" x2="19278" y2="44231"/>
                          <a14:foregroundMark x1="82887" y1="30907" x2="19485" y2="31868"/>
                          <a14:foregroundMark x1="19072" y1="65247" x2="23402" y2="70055"/>
                          <a14:foregroundMark x1="21856" y1="69231" x2="20000" y2="67995"/>
                          <a14:foregroundMark x1="19588" y1="67308" x2="21546" y2="7033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76" t="30724" b="29718"/>
            <a:stretch/>
          </p:blipFill>
          <p:spPr bwMode="auto">
            <a:xfrm rot="5400000">
              <a:off x="6915732" y="5611125"/>
              <a:ext cx="4303097" cy="1574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8" name="Picture 12" descr="Top shot Adafruit ESP32-S3 Feather with 4MB Flash 2MB PSRAM">
              <a:extLst>
                <a:ext uri="{FF2B5EF4-FFF2-40B4-BE49-F238E27FC236}">
                  <a16:creationId xmlns:a16="http://schemas.microsoft.com/office/drawing/2014/main" id="{180250F9-F8C8-7BE1-DB0D-2AFF1781F30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13">
              <a:extLst>
                <a:ext uri="{BEBA8EAE-BF5A-486C-A8C5-ECC9F3942E4B}">
                  <a14:imgProps xmlns:a14="http://schemas.microsoft.com/office/drawing/2010/main">
                    <a14:imgLayer r:embed="rId14">
                      <a14:imgEffect>
                        <a14:backgroundRemoval t="9753" b="89973" l="8454" r="90000">
                          <a14:foregroundMark x1="9588" y1="44231" x2="10309" y2="53297"/>
                          <a14:foregroundMark x1="10309" y1="53297" x2="9072" y2="55907"/>
                          <a14:foregroundMark x1="87320" y1="36401" x2="87423" y2="64835"/>
                          <a14:foregroundMark x1="87423" y1="64835" x2="82062" y2="52610"/>
                          <a14:foregroundMark x1="82062" y1="52610" x2="81237" y2="39698"/>
                          <a14:foregroundMark x1="81237" y1="39698" x2="84639" y2="58379"/>
                          <a14:foregroundMark x1="84639" y1="58379" x2="83299" y2="66484"/>
                          <a14:foregroundMark x1="83299" y1="66484" x2="88557" y2="61126"/>
                          <a14:foregroundMark x1="88557" y1="61126" x2="87629" y2="42857"/>
                          <a14:foregroundMark x1="87629" y1="42857" x2="80103" y2="49588"/>
                          <a14:foregroundMark x1="80103" y1="49588" x2="77320" y2="70192"/>
                          <a14:foregroundMark x1="77320" y1="70192" x2="87010" y2="74725"/>
                          <a14:foregroundMark x1="9175" y1="43407" x2="11443" y2="43407"/>
                          <a14:foregroundMark x1="10619" y1="43407" x2="8557" y2="50275"/>
                          <a14:foregroundMark x1="8557" y1="50275" x2="8454" y2="60852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64" t="28069" r="9803" b="24727"/>
            <a:stretch/>
          </p:blipFill>
          <p:spPr bwMode="auto">
            <a:xfrm rot="5400000">
              <a:off x="10897124" y="5177685"/>
              <a:ext cx="3666430" cy="158732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66" name="Picture 18" descr="SparkFun Thing Plus - ESP32-S3">
            <a:extLst>
              <a:ext uri="{FF2B5EF4-FFF2-40B4-BE49-F238E27FC236}">
                <a16:creationId xmlns:a16="http://schemas.microsoft.com/office/drawing/2014/main" id="{41560B43-A0CC-EEC1-65F9-71853CC12D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18" t="6985" r="31967" b="5677"/>
          <a:stretch/>
        </p:blipFill>
        <p:spPr bwMode="auto">
          <a:xfrm>
            <a:off x="9893180" y="75986"/>
            <a:ext cx="1287291" cy="3079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EECE83F-CDE7-01EA-995D-17513D1112B5}"/>
              </a:ext>
            </a:extLst>
          </p:cNvPr>
          <p:cNvSpPr txBox="1"/>
          <p:nvPr/>
        </p:nvSpPr>
        <p:spPr>
          <a:xfrm>
            <a:off x="9870748" y="3073519"/>
            <a:ext cx="1509948" cy="349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Sparkfun Thing+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$19.95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505330C-84C4-B640-7985-C2D7E9960466}"/>
              </a:ext>
            </a:extLst>
          </p:cNvPr>
          <p:cNvSpPr txBox="1"/>
          <p:nvPr/>
        </p:nvSpPr>
        <p:spPr>
          <a:xfrm>
            <a:off x="7177157" y="6312106"/>
            <a:ext cx="1343373" cy="349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$19.95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EFEA10E-D29E-0B09-3FEF-0E31BBCAD00B}"/>
              </a:ext>
            </a:extLst>
          </p:cNvPr>
          <p:cNvSpPr txBox="1"/>
          <p:nvPr/>
        </p:nvSpPr>
        <p:spPr>
          <a:xfrm>
            <a:off x="8536667" y="6312106"/>
            <a:ext cx="1343373" cy="349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ESP32-S2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$17.50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7AFD291-C3F7-D23B-08CE-4FABFC2CBB62}"/>
              </a:ext>
            </a:extLst>
          </p:cNvPr>
          <p:cNvSpPr txBox="1"/>
          <p:nvPr/>
        </p:nvSpPr>
        <p:spPr>
          <a:xfrm>
            <a:off x="9920618" y="6312106"/>
            <a:ext cx="1343373" cy="349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$17.50</a:t>
            </a:r>
          </a:p>
        </p:txBody>
      </p:sp>
      <p:pic>
        <p:nvPicPr>
          <p:cNvPr id="12" name="Picture 8" descr="Adafruit ESP32-S2 TFT Feather powered on by a USB- C power source displaying the product tittle in a red, yellow, green, white and blue. ">
            <a:extLst>
              <a:ext uri="{FF2B5EF4-FFF2-40B4-BE49-F238E27FC236}">
                <a16:creationId xmlns:a16="http://schemas.microsoft.com/office/drawing/2014/main" id="{5B721852-2A17-9C78-207F-9EF2833759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6">
            <a:extLst>
              <a:ext uri="{BEBA8EAE-BF5A-486C-A8C5-ECC9F3942E4B}">
                <a14:imgProps xmlns:a14="http://schemas.microsoft.com/office/drawing/2010/main">
                  <a14:imgLayer r:embed="rId17">
                    <a14:imgEffect>
                      <a14:backgroundRemoval t="9753" b="89973" l="22784" r="92062">
                        <a14:foregroundMark x1="29175" y1="38324" x2="28454" y2="45467"/>
                        <a14:foregroundMark x1="28454" y1="45467" x2="30000" y2="56044"/>
                        <a14:foregroundMark x1="30000" y1="56044" x2="42474" y2="66071"/>
                        <a14:foregroundMark x1="42474" y1="66071" x2="72371" y2="64560"/>
                        <a14:foregroundMark x1="72371" y1="64560" x2="85670" y2="65385"/>
                        <a14:foregroundMark x1="85670" y1="65385" x2="85670" y2="31868"/>
                        <a14:foregroundMark x1="85670" y1="31868" x2="33196" y2="32692"/>
                        <a14:foregroundMark x1="85567" y1="66346" x2="30619" y2="65522"/>
                        <a14:foregroundMark x1="30619" y1="65522" x2="27423" y2="59341"/>
                        <a14:foregroundMark x1="27423" y1="59341" x2="26804" y2="37912"/>
                        <a14:foregroundMark x1="26804" y1="37912" x2="25464" y2="63599"/>
                        <a14:foregroundMark x1="25464" y1="63599" x2="31134" y2="59890"/>
                        <a14:foregroundMark x1="31134" y1="59890" x2="31959" y2="40247"/>
                        <a14:foregroundMark x1="31959" y1="40247" x2="36701" y2="34890"/>
                        <a14:foregroundMark x1="36701" y1="34890" x2="39588" y2="44918"/>
                        <a14:foregroundMark x1="39588" y1="44918" x2="38763" y2="56181"/>
                        <a14:foregroundMark x1="38763" y1="56181" x2="37423" y2="60577"/>
                        <a14:foregroundMark x1="79485" y1="30357" x2="25773" y2="31181"/>
                        <a14:foregroundMark x1="25773" y1="31181" x2="28144" y2="37363"/>
                        <a14:foregroundMark x1="28144" y1="37363" x2="32887" y2="34341"/>
                        <a14:foregroundMark x1="32887" y1="34341" x2="29278" y2="31593"/>
                        <a14:foregroundMark x1="26495" y1="31044" x2="23299" y2="36264"/>
                        <a14:foregroundMark x1="24787" y1="65073" x2="26464" y2="65803"/>
                        <a14:foregroundMark x1="29833" y1="66738" x2="52577" y2="66346"/>
                        <a14:foregroundMark x1="52577" y1="66346" x2="81649" y2="66896"/>
                        <a14:foregroundMark x1="81031" y1="67857" x2="29360" y2="67726"/>
                        <a14:foregroundMark x1="23740" y1="65415" x2="25910" y2="66962"/>
                        <a14:foregroundMark x1="25773" y1="67250" x2="23877" y2="65370"/>
                        <a14:foregroundMark x1="23987" y1="65334" x2="25744" y2="67309"/>
                        <a14:foregroundMark x1="23814" y1="33654" x2="24433" y2="31044"/>
                        <a14:foregroundMark x1="26082" y1="30632" x2="24433" y2="31044"/>
                        <a14:foregroundMark x1="69381" y1="29945" x2="84021" y2="30082"/>
                        <a14:foregroundMark x1="23351" y1="65542" x2="25535" y2="67749"/>
                        <a14:foregroundMark x1="25604" y1="67603" x2="23967" y2="65341"/>
                        <a14:foregroundMark x1="25670" y1="67857" x2="28557" y2="67857"/>
                        <a14:backgroundMark x1="22577" y1="63462" x2="22990" y2="65659"/>
                        <a14:backgroundMark x1="28228" y1="68544" x2="28969" y2="68544"/>
                        <a14:backgroundMark x1="25155" y1="68544" x2="25342" y2="6854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315" t="30075" r="13450" b="32203"/>
          <a:stretch/>
        </p:blipFill>
        <p:spPr bwMode="auto">
          <a:xfrm rot="5400000">
            <a:off x="4865645" y="1030953"/>
            <a:ext cx="2762270" cy="1198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Back of purple square-shaped microcontroller next to US quarter for scale">
            <a:extLst>
              <a:ext uri="{FF2B5EF4-FFF2-40B4-BE49-F238E27FC236}">
                <a16:creationId xmlns:a16="http://schemas.microsoft.com/office/drawing/2014/main" id="{17780852-48C0-2F28-5384-F8A3B414C03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BEBA8EAE-BF5A-486C-A8C5-ECC9F3942E4B}">
                <a14:imgProps xmlns:a14="http://schemas.microsoft.com/office/drawing/2010/main">
                  <a14:imgLayer r:embed="rId19">
                    <a14:imgEffect>
                      <a14:backgroundRemoval t="10000" b="90000" l="4755" r="42797">
                        <a14:foregroundMark x1="15258" y1="30220" x2="12268" y2="55632"/>
                        <a14:foregroundMark x1="12268" y1="55632" x2="13299" y2="64148"/>
                        <a14:foregroundMark x1="13299" y1="64148" x2="20619" y2="73352"/>
                        <a14:foregroundMark x1="20619" y1="73352" x2="37423" y2="74038"/>
                        <a14:foregroundMark x1="37423" y1="74038" x2="40619" y2="62775"/>
                        <a14:foregroundMark x1="40619" y1="62775" x2="40722" y2="32005"/>
                        <a14:foregroundMark x1="40722" y1="32005" x2="28660" y2="27473"/>
                        <a14:foregroundMark x1="28660" y1="27473" x2="21340" y2="27885"/>
                        <a14:foregroundMark x1="21340" y1="27885" x2="14742" y2="31181"/>
                        <a14:foregroundMark x1="14742" y1="31181" x2="13299" y2="3365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73" t="22350" r="52448" b="15847"/>
          <a:stretch/>
        </p:blipFill>
        <p:spPr bwMode="auto">
          <a:xfrm>
            <a:off x="2049227" y="358566"/>
            <a:ext cx="945734" cy="1113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00A69DF6-1766-9398-A036-8F851D760FC4}"/>
              </a:ext>
            </a:extLst>
          </p:cNvPr>
          <p:cNvSpPr txBox="1"/>
          <p:nvPr/>
        </p:nvSpPr>
        <p:spPr>
          <a:xfrm>
            <a:off x="2060934" y="1349215"/>
            <a:ext cx="979254" cy="489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QT </a:t>
            </a:r>
            <a:r>
              <a:rPr lang="en-US" sz="1200" b="1" dirty="0" err="1">
                <a:latin typeface="Segoe Condensed" panose="020B0606040200020203" pitchFamily="34" charset="0"/>
              </a:rPr>
              <a:t>Py</a:t>
            </a:r>
            <a:r>
              <a:rPr lang="en-US" sz="1200" b="1" dirty="0">
                <a:latin typeface="Segoe Condensed" panose="020B0606040200020203" pitchFamily="34" charset="0"/>
              </a:rPr>
              <a:t> ESP32-C3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$9.95</a:t>
            </a:r>
          </a:p>
        </p:txBody>
      </p:sp>
      <p:pic>
        <p:nvPicPr>
          <p:cNvPr id="2070" name="Picture 22" descr="TOP_IMG">
            <a:extLst>
              <a:ext uri="{FF2B5EF4-FFF2-40B4-BE49-F238E27FC236}">
                <a16:creationId xmlns:a16="http://schemas.microsoft.com/office/drawing/2014/main" id="{34E42FA7-D3A6-2C60-9B57-A8897426B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992373" y="1868625"/>
            <a:ext cx="1113967" cy="1113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6390B2A-FBD1-B195-C2C6-A3E37B578B23}"/>
              </a:ext>
            </a:extLst>
          </p:cNvPr>
          <p:cNvSpPr txBox="1"/>
          <p:nvPr/>
        </p:nvSpPr>
        <p:spPr>
          <a:xfrm>
            <a:off x="1021482" y="2911499"/>
            <a:ext cx="979254" cy="489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Wemos Lolin ESP32-C3 Pico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$5.46</a:t>
            </a:r>
          </a:p>
        </p:txBody>
      </p:sp>
      <p:pic>
        <p:nvPicPr>
          <p:cNvPr id="3074" name="Picture 2" descr="TOP_IMG">
            <a:extLst>
              <a:ext uri="{FF2B5EF4-FFF2-40B4-BE49-F238E27FC236}">
                <a16:creationId xmlns:a16="http://schemas.microsoft.com/office/drawing/2014/main" id="{A87BC1E9-E456-105E-81BA-2E0726CF00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76" r="30729"/>
          <a:stretch/>
        </p:blipFill>
        <p:spPr bwMode="auto">
          <a:xfrm>
            <a:off x="3647565" y="3634574"/>
            <a:ext cx="1062797" cy="27537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1019DB6-097F-ED6D-15C3-E88EB7862AE1}"/>
              </a:ext>
            </a:extLst>
          </p:cNvPr>
          <p:cNvSpPr txBox="1"/>
          <p:nvPr/>
        </p:nvSpPr>
        <p:spPr>
          <a:xfrm>
            <a:off x="3616590" y="6312106"/>
            <a:ext cx="1153231" cy="349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Wemos Lolin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$7.09</a:t>
            </a:r>
          </a:p>
        </p:txBody>
      </p:sp>
      <p:pic>
        <p:nvPicPr>
          <p:cNvPr id="3076" name="Picture 4" descr="Top view of small purple microcontroller.">
            <a:extLst>
              <a:ext uri="{FF2B5EF4-FFF2-40B4-BE49-F238E27FC236}">
                <a16:creationId xmlns:a16="http://schemas.microsoft.com/office/drawing/2014/main" id="{AA73F864-FFA7-0C59-720A-44C1035918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2">
            <a:extLst>
              <a:ext uri="{BEBA8EAE-BF5A-486C-A8C5-ECC9F3942E4B}">
                <a14:imgProps xmlns:a14="http://schemas.microsoft.com/office/drawing/2010/main">
                  <a14:imgLayer r:embed="rId2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730" t="18709" r="23005" b="16576"/>
          <a:stretch/>
        </p:blipFill>
        <p:spPr bwMode="auto">
          <a:xfrm rot="5400000">
            <a:off x="2000443" y="1959540"/>
            <a:ext cx="1014734" cy="845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B8A4ABF-746C-3165-C0DD-01ADC5489EE4}"/>
              </a:ext>
            </a:extLst>
          </p:cNvPr>
          <p:cNvSpPr txBox="1"/>
          <p:nvPr/>
        </p:nvSpPr>
        <p:spPr>
          <a:xfrm>
            <a:off x="2058542" y="2910010"/>
            <a:ext cx="979254" cy="489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Adafruit QT </a:t>
            </a:r>
            <a:r>
              <a:rPr lang="en-US" sz="1200" b="1" dirty="0" err="1">
                <a:latin typeface="Segoe Condensed" panose="020B0606040200020203" pitchFamily="34" charset="0"/>
              </a:rPr>
              <a:t>Py</a:t>
            </a:r>
            <a:r>
              <a:rPr lang="en-US" sz="1200" b="1" dirty="0">
                <a:latin typeface="Segoe Condensed" panose="020B0606040200020203" pitchFamily="34" charset="0"/>
              </a:rPr>
              <a:t> ESP32-S3</a:t>
            </a:r>
            <a:br>
              <a:rPr lang="en-US" sz="1200" b="1" dirty="0">
                <a:latin typeface="Segoe Condensed" panose="020B0606040200020203" pitchFamily="34" charset="0"/>
              </a:rPr>
            </a:br>
            <a:r>
              <a:rPr lang="en-US" sz="1200" dirty="0">
                <a:latin typeface="Segoe Condensed" panose="020B0606040200020203" pitchFamily="34" charset="0"/>
              </a:rPr>
              <a:t>$12.50</a:t>
            </a:r>
          </a:p>
        </p:txBody>
      </p:sp>
      <p:sp>
        <p:nvSpPr>
          <p:cNvPr id="23" name="AutoShape 6">
            <a:extLst>
              <a:ext uri="{FF2B5EF4-FFF2-40B4-BE49-F238E27FC236}">
                <a16:creationId xmlns:a16="http://schemas.microsoft.com/office/drawing/2014/main" id="{8B139636-8FAB-1C95-63C4-AF49B7823D9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517195" y="2842459"/>
            <a:ext cx="231060" cy="231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6C67C703-1F64-6469-6A0A-991A78652C7A}"/>
              </a:ext>
            </a:extLst>
          </p:cNvPr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4790281" y="3736200"/>
            <a:ext cx="1166215" cy="259467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D44BBDC-BC32-A4D9-15C1-697DE7365701}"/>
              </a:ext>
            </a:extLst>
          </p:cNvPr>
          <p:cNvSpPr txBox="1"/>
          <p:nvPr/>
        </p:nvSpPr>
        <p:spPr>
          <a:xfrm>
            <a:off x="4741369" y="6312106"/>
            <a:ext cx="122369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Generic ESP32-S3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$0.99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53EC82D0-BA8C-82C9-D66F-FD957AB65ADE}"/>
              </a:ext>
            </a:extLst>
          </p:cNvPr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 rot="10800000">
            <a:off x="6014630" y="3675332"/>
            <a:ext cx="1178370" cy="268267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34E524C0-D796-4F19-F06C-31AAB5210EE5}"/>
              </a:ext>
            </a:extLst>
          </p:cNvPr>
          <p:cNvSpPr txBox="1"/>
          <p:nvPr/>
        </p:nvSpPr>
        <p:spPr>
          <a:xfrm>
            <a:off x="5938046" y="6312106"/>
            <a:ext cx="12549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Lilygo S3 AMOLED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$33.98</a:t>
            </a:r>
          </a:p>
        </p:txBody>
      </p:sp>
    </p:spTree>
    <p:extLst>
      <p:ext uri="{BB962C8B-B14F-4D97-AF65-F5344CB8AC3E}">
        <p14:creationId xmlns:p14="http://schemas.microsoft.com/office/powerpoint/2010/main" val="2674968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519</Words>
  <Application>Microsoft Office PowerPoint</Application>
  <PresentationFormat>Widescreen</PresentationFormat>
  <Paragraphs>171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Segoe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E. FROEHLICH</dc:creator>
  <cp:lastModifiedBy>JON E. FROEHLICH</cp:lastModifiedBy>
  <cp:revision>2</cp:revision>
  <dcterms:created xsi:type="dcterms:W3CDTF">2024-05-22T18:53:29Z</dcterms:created>
  <dcterms:modified xsi:type="dcterms:W3CDTF">2024-05-23T00:16:20Z</dcterms:modified>
</cp:coreProperties>
</file>

<file path=docProps/thumbnail.jpeg>
</file>